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media/image51.jpg" ContentType="image/pn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5" r:id="rId3"/>
    <p:sldId id="317" r:id="rId4"/>
    <p:sldId id="339" r:id="rId5"/>
    <p:sldId id="340" r:id="rId6"/>
    <p:sldId id="341" r:id="rId7"/>
    <p:sldId id="343" r:id="rId8"/>
    <p:sldId id="344" r:id="rId9"/>
    <p:sldId id="345" r:id="rId10"/>
    <p:sldId id="346" r:id="rId11"/>
    <p:sldId id="356" r:id="rId12"/>
    <p:sldId id="347" r:id="rId13"/>
    <p:sldId id="348" r:id="rId14"/>
    <p:sldId id="357" r:id="rId15"/>
    <p:sldId id="349" r:id="rId16"/>
    <p:sldId id="351" r:id="rId17"/>
    <p:sldId id="352" r:id="rId18"/>
    <p:sldId id="358" r:id="rId19"/>
    <p:sldId id="353" r:id="rId20"/>
    <p:sldId id="354" r:id="rId21"/>
    <p:sldId id="361" r:id="rId22"/>
    <p:sldId id="350" r:id="rId23"/>
    <p:sldId id="342" r:id="rId24"/>
    <p:sldId id="282" r:id="rId25"/>
    <p:sldId id="359" r:id="rId26"/>
    <p:sldId id="360" r:id="rId27"/>
    <p:sldId id="320" r:id="rId28"/>
    <p:sldId id="272" r:id="rId29"/>
    <p:sldId id="32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05" autoAdjust="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2DB9-3AB0-434B-A96D-FDD4EBE2639F}" type="datetimeFigureOut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63F-AFFD-4F9F-AD14-87E57B6BB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6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2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005B-239E-4915-BA4F-10315EB5B8E1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61BE-DEC9-4A08-BC36-90462F39AB70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EE26-B304-4EB8-9B23-2AF004DD7695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133-F119-4B8D-98C2-A3541B72D64B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00A8-7C7D-480C-A64C-2D5BFAA182BC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3228-43E0-4B3E-B656-2001544B37A5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342-51FD-4EBC-8B09-90F41A9E9C5B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E6D9-89B3-442C-8189-2841680129DC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B8D8-ACCC-4327-A3E1-B2CC7B37F062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AC9F-C22C-4A7D-B2B1-194D3CECDA7F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0B5-5720-4D3A-A504-7D50C2183F64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23DE-FFA4-4136-8452-2CB57C170298}" type="datetime1">
              <a:rPr lang="zh-CN" altLang="en-US" smtClean="0"/>
              <a:t>2013/12/11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dn.unwire.hk/wp-content/uploads/2012/03/dropbox0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orbs.org/people/lzh/papers/%5bMiddleware'13%5d%20T-CloudDisk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9.em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0.emf"/><Relationship Id="rId11" Type="http://schemas.openxmlformats.org/officeDocument/2006/relationships/image" Target="../media/image52.jpg"/><Relationship Id="rId5" Type="http://schemas.openxmlformats.org/officeDocument/2006/relationships/image" Target="../media/image45.emf"/><Relationship Id="rId10" Type="http://schemas.openxmlformats.org/officeDocument/2006/relationships/image" Target="../media/image51.jp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www.greenorbs.org/people/lzh/papers/%5bMiddleware'13%5d%20T-CloudDisk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hyperlink" Target="http://www.thuclou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dn.unwire.hk/wp-content/uploads/2012/03/dropbox03.jpg">
            <a:hlinkClick r:id="rId2" tooltip="dropbox0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8058"/>
            <a:ext cx="3744416" cy="302327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598935"/>
            <a:ext cx="8712968" cy="110998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Efficient Batched Synchronization in Dropbox-like Cloud Storage Services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11960" y="3140968"/>
            <a:ext cx="4608512" cy="30963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sz="26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Zhenhua Li </a:t>
            </a:r>
            <a:r>
              <a:rPr lang="en-US" altLang="zh-CN" sz="2600" b="1" baseline="30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Peking U &amp; Tsinghua U</a:t>
            </a: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Christo Wilson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Northeastern University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Zhefu</a:t>
            </a:r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Jiang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Cornell University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Yao Liu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Binghamton University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Ben Y. Zhao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UCSB</a:t>
            </a:r>
          </a:p>
          <a:p>
            <a:pPr algn="l"/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Cheng Jin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 </a:t>
            </a:r>
            <a:r>
              <a:rPr lang="en-US" altLang="zh-CN" sz="26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Minnesota</a:t>
            </a:r>
          </a:p>
          <a:p>
            <a:pPr algn="l"/>
            <a:r>
              <a:rPr lang="en-US" altLang="zh-CN" sz="2600" b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Zhi</a:t>
            </a:r>
            <a:r>
              <a:rPr lang="en-US" altLang="zh-CN" sz="2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-Li Zhang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 of Minnesota</a:t>
            </a:r>
            <a:endParaRPr lang="en-US" altLang="zh-CN" sz="26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2600" b="1" u="sng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Yafei</a:t>
            </a:r>
            <a:r>
              <a:rPr lang="en-US" altLang="zh-CN" sz="26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Dai</a:t>
            </a:r>
            <a:r>
              <a:rPr lang="en-US" altLang="zh-CN" sz="2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</a:t>
            </a:r>
            <a:r>
              <a:rPr lang="en-US" altLang="zh-CN" sz="26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Peking </a:t>
            </a:r>
            <a:r>
              <a:rPr lang="en-US" altLang="zh-CN" sz="26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endParaRPr lang="en-US" altLang="zh-CN" sz="1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lizhenhua1983@gmail.com</a:t>
            </a:r>
          </a:p>
          <a:p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http://www.greenorbs.org/people/lzh/</a:t>
            </a:r>
          </a:p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Dec. 12th, 2013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 descr="data:image/png;base64,iVBORw0KGgoAAAANSUhEUgAAAP0AAABOCAYAAADraxAnAAAgAElEQVR4Xux9BUCV5/v2fTiUgoCJ3d3d3c6eOtfd3Z2uXHd3Ohc63dTZ3d2tGAgIAiINB77rup/3ORwZCptz3///fXv38weceN8n7r6v+35cBw8ezJd/6crPzxeXy+V9Wp6c/rcrP8/7Xr7LT1z5budvj/7kd3mPgvuY9/NdHnz2X5rEf4/5bwX+l6+A699kejItGZ1MC5b2Lp2+npd3mkA4+7oa4UDBoFee4XhfgfK/fF/+G/5/K3DeVsAVFRX1f01HFtb8ysj5fuKG2jbCwaOMTQvA5XJ7BYUn3wgMl6vAMjhvK/Tfjf9bgf/HVuBfYXpqdTLxny4o6nwPTfcAZWBrvtvPFSUU7HvWOhBxn/bds33n/7G9+286/63A31qBf4XpfUdmBYD65unpkn4wSk5u3CTJe3ZLGn5Pj4uTnJOnxJOdIfl5LnG5rV8P9i4VLEHhYRJcqZKE1a0jYS1bSliDBhKEfwFBgX9rAf770n8r8P/bCrgOHTpUIvM+Hya3C2a1r9Zm8Iwa1wPzW1/3g69OZsZfov+g353v8W+a67kxsRK/eIlEz50nJzZvluxTpySwTBkJq19PQqpXl5BataRU9Wpg7nDxCwqSvKws755kH4+X9Ph4Sd67R7KiY+TUoUOSnZoqweXKSbn2baVKnz5SuUcPCahUHm4+LADJlTyMz4zJX++Tl5ctbj+MxfmbYzzfF9eAY9CYA9wXrpe1aui2mDGY9fFzIpJmDfnqGayk8z3ov3h/Dlv3H4JaYLVx3RmI5R5wLlwDN+auwVt8lh7av2WVcU1pT3Js6i7qmPzVbXQ8xb8423/341wnkoNZP/KgYVlVnBrX+ms0XCKm1w3Df548J4ruxoMQPLMR84KFxKBUOzuDwA8ueF5WjpxYtlwOfjdJ4tasEbd/gFRo20aq9O4l5Tt3lOBGDcTjKQjkKaEnnJDcsDLiHxhgVjgtXTyBgeIOMMyrBJWTKZlg/PilyyVmwQKJ37IRDO0vFXv2lLrjx0u5nt3F5TELw41Wl4DfI9OBQHUxuXgOg52vrSTburB+uVwPP7Np3mc78UwKggCMnWtsApJOkPIvbuj5msPZ7msEu5NJycqQYzNmyuZHHpV80Ek+5lS2YUNpcu/dEtG1i87Njf3gfElGuR4/rEmJ9M7fnpqvwLHKiD91HyAOzvf+/+2Be79oxso1k+xsWX//AxLRoKHUvPEGcQcF6HoWvs7qGh8+fJhrUuxFCe3Hm4NR9Hcn+p6Hl/woMSlF3WB4MJkLmjSPr0FLx0z5VXZ/9pkkHzksVTt1lloXj5fIfn3FFVSKXxRPyimJnTNXSsFkL9+tmxJFdl6uRL37gez9/Etp88KzYOIesum+B6TayBFS9YILaF5IDj6TFxMn7tLB4ioboUTniT8ucfPmy8Gffpbj27dKhYaNpPF110r5EcPF389tNhg/oYYwFxWVei/9eT4vaj6qFDK8k5bMw1r6ObKRgUsbnPTgs24XXBVofSYlrFQ/n8M713vr+DFSHS+mmXbggKy78y64bHvVehFXgPgFuKVyn17S6MYbJaxFU6UgpSfqYGiw83qpEPWotqfyss9Uran0kHteH3+uN+c4A0AXOaT7o8dk7T33SgJc4o5vvi6RQwZ7md6XL41mBE8WEUtzlYjpVUMaE957+bymjE8CdhaXBB49ZarsfvtdSQUj1h09SupdeYWENG4mubm5kgaGPDb9Nwlv01oqduggGydMkAZXXy1h7duoCcP7ZEVHy6qbbpYkENCA33+TxI0bpVLnzhJUtSrMSPJpnqRu2S4rb7xZag0bKg3vv1dc8Pl5+cF0O7l5o+z/9DOJmjVbysOSaHL3XVKpX7/Txu8lhPNIdHasJLY8MAfHbeeYjzQlBaW9vAKBbpQfLBwSIzMU53F850qQ9vsFNADiPJUmOye+JFGTf8bbJEWSLcxpzD+gfAVpesvNUvXyizHHwPMu1DgupQmsO608ZfL8bPOiI1zPu9A/10VWd4nuX55kHjikAjVl916pCb5qPuEpKNCgAt4spMSKcl9cR44cKUoY/GmYqsVpn5LZ1UfFNkKj54JwzQJyMT2StnuXbHnmWYlfs05qXThaGt91hwRUr2q0Kxbcz88jJ1avkwWXXiodX3xRqo29UE5t3ippR45I5WEXGOEBkzBt/17VGNEzZ0kifP96l1wi1caPEzdMfjI1LzL2otFjpffUn6VMqxY6pnxYDymbtkrpOrUlIKyspO3aLtvfeVeOzZ4r1fr0lpZPPanjcdGM9gsyY6c2+jcu9c3M2M0zje7h2uVj4hQCAfgMDU6vJaBpyYJg5r8xzL/6DK65m3SRayynXE+2HP9jrqx78GFxZefo7TgnN4UcZVxQsDSGadrgzlvNHpzn9VdlrlkirDPomOtsBKyj9f+Hry+Fkp8/Y2f5Ej9nvmx4+DFJS0mSZtdzDW8XdzCs5jNdPnrafqTETF/kPWnqO+Y9pWbUJx/LhpdekUptWkmLxx+T8BYtnPcNM7oY5NEJBMriESMkFIzZ6o1XJS8xUY7+8qvUvv46MRsEht6yRbKOH5eKvXrI/P6D1efvNfcPCS4ViHvB5sC9Dr73vuyZNFn6Lpmv/rC9js+bJxsef1JaPvGYChK1ClaulQ1PPy2njkZLmwlPS40xY6h7HYI8z+ZlocWzQlNfdoSl/WnecwgS7+UhFkFh9r/hsnvMPcxKTpEdz74gB6dO1aEzpEdTn8KMVziyL21feVnCWzb7F4SaYXiOywNL0ytoKGxd+Jt0+T/48nMHgCcydYR73npP9n72KRY4Q7oiRkbr2M/hB98pcC+UvIqgHdfRo0fzaXaV7ILfBuajhs+DBqLkoYTPRtBt/b0PytHlS6Xdgw9JrRuv9brL+mDH31evWv1oP9n7+luy76uvZci6NZKXnSX7P/pEGtxzBwbpj2BgjuyDa5ARfUyavThBsvYdkC3PvSCdP/8EUg0RfexhTm6OrBp3sQqOdm+9rYg+XlyA44sWyKpbbpcBs2fqa/Tza1w6XrLgdEa99Y7s+fhTtUJoGgWEhOETRhudr8uuE+9vf8/LA0NjnnnJSeKOCAdNMsAIE9gNQcp1xVrlYrz+MIHP9/j+iXlzPrxosZjoiUtOLFoiy6+7gaEbEy6jiQ23xY2fpWtWl7YvTZSIju2Uhs735QcXKQeMkgyr0g8BYf/QUFiDNUUQVOZ4/ydfpBlayal79skGxLYS4dZW7tlNWr3/ripBP9AO50eePP2iS/Dnubmio6OLnTGDay4QIAKtGrHnJuZoRD9fTu3YJcuuuwk06ycd3nlLyrZph/cp0Q0R2N+Jj+fFwD5dghxo8WVXXCkRzZppmq7a4IES2qypRtY1fAU6IPH7OQShz2WwSDWfH9yHNbLr9TekbOvW0uieOx0Tx0z60I+/yI433pZBy5fJsd+nS9z8BdLwphskvGlzYaAsfuFiWXfP/VKqciXp/NGHUqpmjX9hz62JnqPuCb3cU3t3y55339PAZtWhg7F5CHjhvxywSAAW4H+4AvJZMxKdR8etZj4EAN24jMPRMnvgYDXxNUKeDyGn8cx8Kde6nXR443UpXatmkYT5z2+IG27lStnw0MN666Dy5aXm0KGqDM5qHv/zAynmjn9Ov3kysyQ36aTsfOstOTL1V9Cwn3T98H2J7NEN7gotXAhTuFaeLGMNuOE+0c3yx3t450/PKxHTW2Yz32YKjZrRT5KWrZBlN98q5Vo2ly4fvCdSJkJNfF51br7BSeOQ2elDUWIgVUPkneZH8Tv8LE9cPPLqldTUTjkQpX58ehTy72lp4kEOPy8nG5FfpOqQyw+OiJDgalUlpG5d/Uf/LA+pvKDSIY5AMhPc//b7cnjWLKl7zdX6d03EAjSPDIpzk/D8/ZHqO6KBwkyYod0/+0jKNG1qxqkMaXxPzTxinEUt3F+lBZOXR4xbJTK/nYf1WyXzrrpSQiMrSouHH9UsRVAELQ9eBSk7W2PA8VCY2gIjCl/1mJgaV9FNwQIGw5jNZwvm81fH+1c+b55v/WOzt9xjMv28C4ZLbkaqMnZgmXBkW0IkpGplqYt5Vxs53JuzLyiuMlYX8QtGSxklcC6XWac8VQZbnnlG8jIyQYfGHWx11+1SfdxYpUGN8TljNztAWmBk/9yer/di6lpNbbNO5m/Oz+bZzU/SR8bJZAWtla5cWVIPH5bk1WskdtUqOY6fvGoicN36pRdwqwDJTUvVz57atl1ObNosQRXKS0i9ugpaK9umZZFjdx07dqxYTU88PAmN0Xv+7gc/KHYhTLcbrpeaFwyT1q+9JK60DDn41TcS0qihMm0VphKQTgvkYlJ7w6zLQzqP31WwBid3OEoSly+XI0uWCIE3bjBj6eo1pBQYmwzujwnYKxcuBNF6GbGxkgmAjgfpQIJ5KnTrKlX69pbACpUdYsmTLY89LkfnL0JK4zUp36mLuYXNj8FiOYrMATWrJzNb1lx7vSRu3ym9f/xewps1wUbQxAbhwqwhNLiAoc6B7CjvPAhkwnRnrEsBLLjSDh/S9EvS+k0igX5wOS6UGqNHSxlsVjCBSfR/PdD+WDMKS5s98R2TZgJtdSIZD/ukCVVaCsy2YN4l9t7+5hRpBapwZNzGoSY+/+SObbLookvB9OkSUqWKNLz2GglHzt4/spKEN26MuVGcwnLT1BLjNOY+zCHbORpo0rkxHWmNwvD4oqWyFpHvrNRTaq1q8hmBxGq9e0h9BBbLATOimRW6IcyqIGD1T9V3cD1yPZirGnxQnMSL+BkBZ3lKaQ/7HLdwkexC8Jn8QJpPjTpswFzIh1JxdHzzTanUtbPEzpojxyEMTu7eLYkHD8DKwvJBRjHNW3XQQOnw0XsqPAtfJWZ6wwgmEZu0ZLnMv/JqqX/RGGkDv4yD3vX6axIYEiK1b7hRchOPQ4vequZT7euvUSJXicnoPRaUAuPA5MmKqqOVENm/v0Q0byp+EeXFk5oi2fEJko3gXk5ysuSCuf3BAAEQAoFA3gVWrCCu0qUl/0SixK9dC3TfUknZu1d9+9qXXiIRnToA9RcHCyEHbkN1ZWIraLjwGTHHZD60T7nOHaQLxpxfKlRWI5d/fPVaw/hwAbjphiqoVYuVicWyiuaqnfoCZVKH6cnIiavWyHr4aanRsdisXHV1mKmoPmaUBGOuHIMSRqFxnMb4DlFzfdWiYaScfqoKWgNKOp8Xd1cFFGMQMCkJMMqC/3zg3Q9l70cfSVDFStL4phulJtw5CiFqcJO2NALKEr3O0/nbCqt/ArXH8THGkJ2ULPMHDJbsE8lOAM/sLZm/Updu0nXStwb0ZX1jA0s5Z6FJusvJTNN4QmAZxBKaNFIsBumS+6s06gfkKfkEnEutzQh98q4diHcxy+SPcWRhzMY6iezQHmjVYIlZvhJ/MaVbYBEpjyNYyfl0++5Hr2Dx3f8SMT0XTe1IbCyl98Ix46Vq397S/oN3HYZ2ycb77pPkHdul56zfJX3vfvVVmWrrN3+2muckxpg/Zsv+z7/QAde5DAzaq6f4QeoeX7FKmTdx8yZJjz0uObAa/CAFTdoK0g8BL48TrAgML6O+eNlWLQH26CNlO3XE/QMUBXZo8o8wjyO8UpsTtUEazXOmpMgiBP8oEDq+/aZE/zFHao1FFL9ypKy94ipJOXxU+k75SYKrV8Ezmdc1kvdcL2UK516qgRWubF4DMFmOfP4Vsh4viV82BSNBOW6pCUupEbAF4Q3rKcESycdt4PetANDILO/jHSMdMQfyCoLNARPa753rHM72fWtVWMuIc8tKTZfoyT/JqQP7VahXBDCHwsfO2081KfZYCZaxDPikTtGVgcs6wtZav+c4Abtua2+9XaJnz8OyFQhz0lfp2rWk37Sp4hdeTi29POd9CqdzFfzc/0wosi1PTcB6HJBmDz0olWBd+LkRpNU1MIpJ95nWNJYmFviS+KVLJQbB0PRjccr0FOKkZxeC2bkIfuc7KFa1kPhNFe5GAFcF2rXTZ58XSb8lYnqVttikzBNJsmDIcAmrU8srFTlYDjpp2VL1T+sOGy4tnnhUGdmTmSl1xo2Tk/v2yQ6ANXKBk28AYAYnTFPr0KQfJGbJMmjzTDXtaL7YoGEeiRwakqke9VsZHFIdBveAfpfj8xG3Tzhv3auvUqshZt4C2f3eB6r5OQ5qGWpaYgN2IcqfErVfGl58mQRhk1P3gSA7dpRyCIh4YFXMHzlaAsPCpcvPk9S8FimFjcj0mtXnQnfUZiQmmvnW7LYaPzMhTtbedqccX7feG9TivCt17yatn5tgoswq0A1+3xKw/Ttl+3bJgHtUvnsXCfAP9mLgrXA5V/O42HlTaTvZExKuEbSlJCcnRRGQ/jBTvYyMrEtWUpJ40jPViiNNMH3nQgaDWhZeDsxgoviMu3CaACh2IEV/ID8vAOMwgBwGcVfffpd40hAv0tgHrAD4xmUhXHv98D0yKUB3OoxD6FCOdZ3+5rPVksDeZyWfkK2PPSEH/5gl5erUlWYP3K8KKwjWLQWeHwLhFuausR8IhGMzZ2rqOR1WLWUkX6/Qpq3UGn8RcCwHJH7lKsmCRZyVfFLyULxmahzgBsKaanE/smg3XS/+RUB0XTExMfklkWQk1uVXXoVil33Sd9Zvql050ICQMiqtmDuPmvSj7HkfDFezlmrySETkj3z9ncJwG113ndS+4gqJXbRQtr/0siQBokmmVl8FAROmcbIJQbWErZaFAfzwVzIBLxvRVhMRjODBajD4wXxrpfYdpPG990jZDp3k4LvvyIEpU6TFIw/Dvxksh6dPk42PPiH9Z/6GgMcmFUjVLxwpQUGlNQ1JwZVxZL/MHjRAaoP527wyUckXW6EQmn/swpjdYAQ+Mx8+vr0S122UVbfeIRlxsepa+GG9Of96l46TVs8+C2wDg0o0RZ0sCGshqBtAtNteeFkOTf9d2jz9hFQe1B8mdiBiB1zbf2zUJbqRxkGcugvftaPWzAdhZp1M0bU/8vMUaK9oyU5HsVXpMsoAVQcPUE2mTMJ5UTg6FhFp61wv4yS5UcGZJEuvulYSAOyyBEXaanDDddIc2BK737bWxOXAt8/1+TRo6BYTK5K676D4hYZIjWFDwMDjFavg7waqDvyUCxfaHzSdjSrTLY89KSegCNLhkuaCXoPKVZD2r7wklfr2Bn3ka3yLgb6o7yfJ4Zm/O8yRhyrUKtJ78veqLIrM08fGxsKaKJ46yMybwKwDfp+GSHdjzYMTOhvZtatZO/zTcAmgozRRuFjr775X/e3OH32gJvUmSK2YZUvwPurnNSrKOKYxSZSpsekMUGQCunty1x4F9JDG1fTDxlcAbNcNDaxRTAga+rBW22mkFxhv+pW1RlygAJw0aL81t9wqVQC/bfb4w5KwYjWYKk5jBOFNmkiZOnWUcRQii1GwCCf691my8vbbpMNrryOoNsJh/HPdcvN9VtrlqpAzzzz98kjU1OlIKaFQBf6wrikYt1yL1tLjmy/FXS4C34CPrhkGc3HsnuMJsubxJ+A6zZKIxk2l5dNPSUXUODBo+O8i+SCcnQx9AISwzhOuWwrAUCd37tTyaQadUmHe5uRi/hDy9OirdO8pzQGiCmvcwLsmlpbs3vwTq2/uaUA6+z75VLa88prkZaZDsGBV/d0Q8i9L7dFjSME6D90vH7o+1zGogMZ9DwOsROWTA4FHZRVSq4a0wp5VVYh4QX0Ax3ty6xZUoabKlqefAR8dkNYvTJA6iPcUCCbQQ16W0swhKDiiDnnP5nffKfWBhGVBU1FWnqskTJ+0a5f8MXiwAm8a3noLgm2nJA6Ml7p7j4QiWm8GbMhQNx7vLwMoI7hiRQBn3tBo+aYnnsIETqpZTinFgAXNFUP8Jrrf7nWz8J7sdERZ75GjMG9ogtEaaAjsfqsJSLfg0wewaZuem2jCM0SwsZIO36e256RJTMHIw1IqVujeXVYjQh+AAErnD9+VeGjUqG+/l2aPPCClI6t4mScPWih+3QapMqCvbHn8aYn65RcZsnA+sg+R57rf3rUpYEIHfusQlSWw7MQTWksQt3ad5llpZpZr1kKZPqACfE2fxL0lYs5nwwMPyqn9B9W3p/nXZuKLUpbR8X/p0qgHLBdqKl6cRxpqJ1j9uH/SJEk/GoO3GVDEPsFN8w8OlPAG9aVil85SAzEVM1azJt4ICoQ66w/OPWFXsAj2XnErVsiK625Uk5hs5g9rry1SYLUh5O0Yzt22+PNz+QohyjtefEX2fPEJ8AvGfy/XtrV3z3T+CMTR/UBkS2IQA9v+wUfqErd5EqY+tHu5xggEhoarAjixbp2svPYGyTyZiC/6SVnwY++ffhB3eFkVDkUyfVxcXBHYexNttvp7waiRwFXkSr8ZM5BCiJbkbYgqwh/LBGJu//ffS/n27aTV4/CfwyIQhEuVxZdfKRXat5eW0ECbn3xC9n75tZNuMFFGE9AxaKE8aCRahKVr1pQhS5d4N5k19wthhrkhveCSwSyf5SWOjJRUmd21h+SiQk/LZdXnZxDERKpzkWpxuxkZDZSWD90nDW6/WdbceickeyZQfR87zFMQIaLJtxmIPwIfBi1fIkFly8rM7n2kUsf20gFugtEQZj0M1JRbY/PSdp3OjcPUqkEAc/u778sOBEFd+YhdgOjLA7xUwPRGQGo0FxLeD5bN4Rm/a6Q3O9lsOu2AxkBENnvwPnFrWTL9Wackmth39hLQtTJprIJ9Lsn4nVyyRohZH0AmNZYHx5+DIGwa4iSHEbA99Ot0EGKyBu4o6CmQ4EdKEMzamqh6bHbP3eIPgfpPMldJZsBxpgPRxuxT5okTSi8UQm1QB1J31Ci4iwZBaq7C+376675WV0merXYtUoQpqCvZ8PAjsFhX6ZpwjWg1N3/wfmXmtKOH5SDiXUnIu7MUPS8rVwbMmIrY2H7Z8fKr0uW1VyQcFnbawYOy5vY7JQkWAeNhwcB7dH8DALmunVT50p8vEpzjy/QsdWQ1nbnMdkRN/QVm+j3SF8i2YKSTlo29SJJ27ZPwerX0fWpUQkhbgumZ5156yRVSFph7MvxqmMkHUCEXQGgtCEzRdiBkZv4Q2lF/nX4r3wuvW08GADNvtIVH4mCKL770cmV6CfSXgXivDANauMj0c3v3w6bFm9p4jVySsBj8ptZnqo05dkwdj6x/1VWwEp7V8fDq8t57Os9TWDSanluefV6x/S0eeVCIB6h303USM3eBrLz6euk59SepCAFm1+Z0pjfE/k9ht/Mg4aO+/U7Ww5wjIdAgpORu/zY20kdz+46BpioFlq8pHFq3tmYnIlCE5HLgsRbKS1hvHlJlagpCaBTsd3FkaxiezzZCw7grZHyrCCg0j86aCXw7o47sdYhR0VLjZ/G8YDB5g+uukbpYX8YdjOb9h8LzxQ3fEUz8GFNnRJFmHmdUHD40sknU9LWQJlXIuLOn2Xg/Yes2BEmPS7nmzTSda+nTPM7p9VBgn5xhFIb5rHDUMSxbKWuAJ2EwmUjX0KrVpR2YORIMmwbLaPXtd0jihg26QrSQOn3wvkbz90LJ2jw9rWG6rFouHggXBS5tg0svMxWxlpeL8Nxdlum9AH1GyfFBD2Gz0Dy/9+onldH8oPvbr0siUloMHMQvXyGh6HRjfSDNQUODrLkT2hTR2S7vvC0r4EsfnvUHhky/mzlG/sbgEyPQxiSnT54HhFw+hEZo5WoyeOliaKdgEFUumH6FLL74CkUbEKTQF1ZGWfisvLIT4+X3zt0ln8iqQqrCdqQxGoaVSXgmNF1TBCHpHiwefzEsk/bSHMGj3W+8KZvBHFVgNZQCSowpQEZL+/zyk4TWqy1Lxl2C6HIaApfTlRhM/Td9bSMYrcb9J3xnrr8nxyOHv/lONjz5tDIYx08LqD3gqhQ8vhfHkomsx/annpID30/2FrMwNsI1bv/M01L/mmtwG+wjKrRysFYJcF+IdWAa0A8axxBigatxdr6xlgHpw6wDy6RPoosRMzOxiIqr36qIQdyXgUg+wflsSIWK0vj+exSDYDQohYbFi/8ZQHL2sfy1dwu7CBT2K669TlKAZGPWyC/YML2hZ7O36XExmmKLBrKTjMdagV4/T4ZLWM37GX6uJEK/4DMFLgybvewFBHzr62/Cv0/TLEKjO++Qpvfeq4JlLeJhUb/+6qA4wdNYP16M1rd98XmN3u/94nMoK5OuqzsOwefnn3WsO2OF0qrIh8VY+HLFx8crnMMFsADLTU3NNzYVYf8omOXrnnhGhq9eBtMB/q9lMKzLgSm/aHCGNfF1x46Wvd9OUl+5/+wZsgmBir1ffedE503xBSU/A2VcZKbjFGkF04aaLBKdbiL79pFq3Xs4gT2RRAT85qH8VgN0yPMPmTtHwiFoFJQC5jjKTjlwAY4tXCinDh8xgUDeG+6CFSgkfnvxfbogda+7SmZDkLV/7jkJ79xJDn/9jSL/NsMyCa1dRwKRsun8/tuwYCLRqGCdzB92ofT6+nPU4vc2kFHOw8mL+/7+18iw6E/nIk8f9c03su6ppxUbROFomb4yxqprYSkYP0+hMcmGhx5BcHRZQdkqTXysb4NLxkvLZ1BQhB4D+bC0UoF+XDxuvJQBfJnzK1W2gtlrrmcx+CMDSaYbhRUl3sARehTYGx95XLVPwTobwa6pMNCLxmwgdBrdfIu0QjcdZRTUs5PeSJAlef65rq0dP+9DXMBJYAcIwWaTD66zH4pW1LwHHSs8HEjNrbAMd3/1pTeFXK5tW+n++aeAuUbq/uu4mR7xyfefbZxmnoTZsoyaYCuRE1sBwgEw68S2bcjOoB6hRRsEvd9X93ndAw+pwonUwHYCUKPb8X1aDB4EP7tjPw8h23QEDq1bEYUdXp4owUA9moaxTH1jbc+AM1GmP21RnFr5XPSSm9mlJ3LgPaUdJLkLSCtulrkRA2ZuRPNfkjoAkQgYhQTVf6ah9OoAACAASURBVNoUOQYrYM3dd2skXTHPMN2N9mHskoSDKj2g4Gy6ojJcgfzSlEjmvoQ+MvIcT9Qf8umau0d6cNCcP9AiqL6DCjSUz7QXAyPEsDNgFA3B4KGbqrBVlwQqUs2YyRxMfq6fDJz8LSIn5WQVkIMDZ82QAPTim91vgIJ9Or7+inccVgguvORSjVP0Q9ZCmd6HSf5ppsdktPJw3ZMT6FhqLJxM3+3NNyQcSEMvXoUAH/zBYOo6wHjT0DLMFrJA6unvRG1p6SoFJdYhcfMGWGJ3a/qnGaCoRPyFVoXWKkGkzEsfUAQeLabBWjIYC6bf/cY7su3Nt00WRd03jg3rzsCeogLdUn34UMVM6PNoXRCFRgGieXIzl3/twhBPbNmkaTv69LwC0IKN0fs6Y1CjgXXfCxdr06NPqpWkQeHwCFhbr0r1gf282PwADDnb6etQLICL3o4Ppt9Cwj0AMK264y45ArrVehS4vm0fexSdn35Ck4zd6pa2gcV2MirKsUwO6HgVR8BnY80pAJo//ICUa9VWx84ybK8wp2FRRNDE0fRGgyn00fngUbSwok87cMkChbMykkpz1ko5MqcHxTD+QFPQDK+KuvUa/frKDGhRAi9Mft2k4sh01Fpk9rrjxihiLgzgGCpMD7U/03JOSakB3XgkZukKWQKfntLNBUK6ABZEaaQKDX3QSkBu32R0vZqHDTy2f/KJpi/ywf15jAAqnJawVJMtCKpcVS5YBqzAy69JNgJNHd54Dfj3+9S0rzkcrbioiXSDzHM4jqUQPkOQ3y/TAgUMWCZ1IdgWjI1FMId/jGgdpt/w1LMqqvh8+nodEI33WhqO1uW6HfwJ8Zb779cgK4mAgUyNZ2CeWkEIkFLlzl1VWJ/avE1W3HufEhMnUXVAP9yzL2onBiP/W1DjUBTzkZCM4DQ4ftOshFtstOaBL76UwyhjTkXxlMZqFLeBtUcqrBqIsvVzz0p47RrgIdOYkvuWQx1FiLHpmnJ+eR6P4F6ZRpKwImGhLr3sKo14k978S5VGivZlbbKyH9aqmtyZqaBLRPZRIFTv8is0MEqrSenT2XuFVGObit9/IvJOIGW5WkJqVJdysI7J5IyrbEEWav+XXwLIlCsBeFY4ujxlQRhVGzRIGt96swRVqgjY8AlFkjKNHd64IToTpSI7clhjMtWGDEK9SnUJAgS+KgLuZevVL+CJMyzrn5jeFNV4lJHpn/f8aZIc/BzRd7SYrnfJRVr+aTUcf0bPna3FAf2nTUPg7TKJW7pMGVxZhgsN7UpirIGmGU3vu1e1tZfZHcZiwUVurtO3TpnKX44tWSSL4f9pHAD91WjehzWo5yyWKpACU8nBHltmJQBkx2tvwM9caExNJ5agSDFolloXj8UmvyF/AAbMgFcY8vVZ0OYhVWp4rRgVJhREcCVm9egplYGO6wDADjWdJX7L/OdKs7ZJBq2rA19+KxufegaWCqUPgl/lK2ozEJqeqiE5V/IVhNqe9z+WrS9ONIJKU5YG167xDATKunz6oaYg01Httu9jCENvRN2YmoQ294EJG9m3d7FMxz3JB46fprqt0S5wd3Ll8G8zNdCUuGWb5MJHDUXQt0KrVkqI4fXr6P11/JqAsD494y0FRTrFDuLvfoBBKmQbtEwbQiZm/mKtDrWoPDJbPYDJPKCBAwC6KC4MSiWwfIQ0RmOXBtdcheKxUJ0772MFiEGPloDp8Zm4tWsUfMUKwy4vvyRlGrO4C4L7m69lA1zNnIwsBOEulrJAiBJHUh2FbP60mvCZuEUowMH+MQXuXwo4FQgP4h0IatN4mQDOC+u23cSJXh7VwJxWd/150VwJCQk0CNSsVmsYV8axY/Jbl67S6Z13gAEfIgsvvkTi0HmGEft68LPZwdY/FG2rwYTzh42EFHxA/CCpFl59pWpmRnc1AAfGoXlKVBy1qJrMTsMKdEtTDXRi0xY5DI2VjmeSSBld5jgSliyVudD0GuGHTz985gyAghphggEwy+KwgHeilr6V1EOzzNCmTQzhK8EbLcRrzzffynaAMBjl16aU1DSKYc+RwYgHJCMdchStuLt/CYwyTSa8z88SObb7/felLPy4xoAWb4f5uuvDj2XYhrUSEAwEH/xVt2LkTbCqqEqmv0Kf1mXIRSkxU3a73nlP4caUbEFo+dUcnWQbXn+1zp2mtQcMn4F05danJ6Bc9CeTstTUD5m/oIS3NYRFNQi2zeg7cHgmTEia5RgYgTGaLoXWpZ9aAxVZxV0kboWKUkNp9td2KjLBKcaDqL0T1qxHkUg2UJk1kW2BNaeC3S2nog9pU40MQEqJ5nQhdVcRFXesymQc5XxeHC8bo3Lf+Hs0WqetANO7gF9ndsEN5RSAvHZmQpKuETMNYU0aa1/FWkgv2ko//cnsEvJ6pGOtDeFalkDqJ6DH4zr470nAttS9aKy0Qds2f0CPOZb1iItQGLC/gLqwpHkWp+EHLbeUKLSNA9aFCDwCnJJg0QajRiAnLUUzJRa63glKqQ7cUa1lUgOq6LG5EhMTdVvsxEiAB7/+FsGkp2QsCmZyAuA7H4tFhDFDdn3xBSKKv2EkuTJ0xXL0n9stW4Bn7/vrT9Ca/dV0VN9d8cxuqTqwv3SEaRoKU9NUYbGCyRw2eQCWAVtix8J3J1aYwmE4ymxd/qaNduwqRO8vHKOT9oNJNXzhHCkNAqGwTUtIlOmA3OZlZKsVUKN3b2mMss2KvdBll/enEFNoLlIjBw7KOqQciWvnBrGFBSEfNOd7f/+tzOzdVxtphNeuLUuvuVbqXHE5hNDPkoTACU2sOpddqgdsTEfL7n7f/yAV+vQA0zB+w1N5SgbQ1co3bgR+ZiL6mn0sRjWhCzlZux4qbJMSkT14CqgtNEoge0KTBKMWoBlSiRQ+KtiMskJV3lFZ/+jj6P2H4hEKdXzWQFmM8ON6l2/eHPEQ1EUgj6tpNPWneVvjArCirydSQRGYW3GXKRqiu0TUl1lfpmopQGmVuKk0HJyVHSOduzzASU9s24q6h3fk+MqV6JOQrsFcN9KwoQgqsjajyW23FPd479xViJhQjffS/ea8HebLV7cB4+TLoH6O298NoaSBND85umixLL/6Om3NTk1JM9lg4ejiwk9GNqfxPXdJtS5ddG3P9eKYk5F73wjk3LEF87R3Y2dE2qtddCGqPo/LMSig8mgGU65JQ7AW4mXIhNGipGJJWLlGDi9YiNqR1XJs3VrQnkuLsfi5aHzPBewJ0aq0rrsB7l6L77EBqMsIpaLCJcr0TJGZ8j3z4YWXGgLr+/UXYF504cDDWX7IfHsKBh8F7HTzu+6UBUgJsb98qVKlEGk3/jdNTF4t8X7zhx4w9ySEHpqAC8hyQKZ44oAk0xozEhCIMLxObRmEOuLAQLPKR1CQs/iSy3QyhOAPmrcQRRFNdHwZickyo2cfB1xBjqJkDJDq/ftJa1gdoS2aKBHysoS3ERHxffA9DRKQKtEfgmuxxCCtyKacbV94UTYCDtkOuc7ZMK2qoPNuzcsvk1iYrE0wzxk9e0mFdm2lPVCDJBwupoetoUjsJSAMovjzc7Pk0NRpsgPjCINErzVwoATXr69wYDf6BgpQWOuAzd7/3Q8msIP7lq5WXYtuuJlK2E4gMR1Q5U3w/SkgTNbCgDxMWyozPgpM7T6k+o1168RIFFhhDW64QVrcd48EIphZ3KVKgcAe9enN7+Q1Xy2oQT5EoSkL+ZhjK1Zq1+OE9RvA+FtMYJeP92mQ0RT56DaPPXL2xztMrvEEJ/+sa+68zrXNxQtW4FMImXoMc1tfwic97vtxkmwEijE3G4VeXB1lDlpWAVqd1vbRRyQMeXk7t+LWprj3+cyMhBhZD6Y/Qow8nsNGGO0nviDBQFradTQbzN0C9gGW0eFpv3mDekaQC1yASxETuxHNQCZI7OJlEA4oJIJ1V74pkJtffCqlaqAJLS7SJdeKGNnCl2F6p2abi5aHIMEv7TpIm4cflPrQnpbQTEmkA0aAeZkeewya8Xpg8afLkptukqPQOOxKwwk1gh/UFh1xFQZIa5qCIPGkNs1kKk+DVA4F2AAbiXvYGmp908Y6fvECI0iYEkE8YQSaYoY2hOmDu5Lgf+vQFakVBFucaLEKHFYnIc/fAlDhZij1pdVgmYTWw4qbb5JDv033pvfqX2NQUIvGXyoD4D4c+mGSuCtU0HRJbfTQ4wk74WilVfuyK2QbglFRwAp4rRFHuGlHoGIuri+bc7KnwHE091h4HcApkNSlatRA3jdSKqPff53RI8HhpWUnzPvdiOCbzIefulRdXn1FygOy6rUYsKYe1DLsfPVNRM7fVOqnprJMxb8ZvyB2n1aSaZ9MC8tEiOkyEa5L3zK8eZNizVPLPNScTp8OXVe7tjouRYCxrx86HfkHyRGkVBUzDutP00MO8ZHhOVaap41vvlFqX3yRhKBDzNkuDQg7wtU+kwyvAsh4pmaexHo51peX0Z19Iu3mJydIAnxhdmtOQOYjT/sSmjQYI/jVUSHK7s3lG9U3loxKjJKZ72cbP4UHFdXa+9FHctZcLRWvjCAq02xsBGMtI/7MgSA6Bho5CNc0Fj8VeENZgHFQIHV+9205BKW79ZVXJCeVAfMcKVUxUto9+ZhUh9ug1jSsGvXYNZr/Z/p0JSUlATvAiibIPDBYEkyxX6GBhiEIVrZBXbUA1Oqh8YjBqgbBOPZ9+oXmDtujMmkyo5FZxnykOOoJqGtV+vBsNQx9HrN+rePP7DK+NWvkudRqqnpUm9W7aJxaBswSEGIaB00/H7EELX8E8xKRVx5FMhxjNkAp1NyHfp+hfhgPW9CFUZ1mUoQV0E+/PVJdZevWUkHEOP/uD4HZhyZlfIObGlKxvAzftEaWX3OD1EcFYETrFrLixlvQbCFJuqLBRjCETClUEXK+x2bPl0VXXS0j4deHwf+yhj2JkRr/bJdum/M5D1ySlXfciaq4meZ0XqYwAQ4p16q1hEDApAFzELtiDQQWAS75aoJ3RgPEyA7oG+BgHDQ6jrkegRuyBGk4pU2mWlmZ5vTR9x6RxRQeTGkWlfAKRqlxhXbtpen11wJj0V4ZtbjxK7/SmnfmYH/mwLSMX7xc/FEMFNkOXVmx1xmANB8CDHf32+8A8bhPewP4UZk4lZTaNiuinDS94zZpfAuaZkJA2MrBszIOrQdCZCnO1LJzmJ5WA51KDS3gWdrLkXTHPSfDwqwHPDgeKLyjKEpioJF0q7EYB27rggvbAK4do+X0rTlfLeRmfMS708VI9rNKLdwSytRYcd+rpdPo9lul5f33SSDQgByvXcsYWJZH0Rsi9dhRR4ibuAED4V1fe1UBO+uBIM1BsxkqxDL16kkrxB6q4n3eSy9NrWKtjIn9p5Ep01Pya1tpLNz+bxE9hka+EPDDw3/MQOuqahIJf4OEloWDJWNgstVGR5wlV18jjVAEk4Y69FU336bVSi5Gd/Gcqr37SFf0zAuCP7rnxx+1qsik8Zz2QNTAeBbrqHkCTc0xF8JvBnNhDCQoLnY0ACeLx1xsItIg2FHz5kgoIp52U7n52bExsg9BwJ2ffCZZSBdp40WOgzwN4iJEuAuCIzUGDJAUWiZXXA3gw3ajFVU9uVFPME1SNm9RoEbHl5Gn10S/oz0078wGDx5JQVxjeqeu0uOrLxBDQAMEdgTmZBH0cQylszO+425k4/47X31dtr7xho7V7XQj0iOvgBn2R3dWViSq9sZEyiDFwzx9+W6dvfc3rrNb4qBNlwJ7nYP2YWreK9ObI7MMMtGAn6pg/uxq5A9LomzDBmhAigrDihBcTME5ic/ihBaDYEojZAcKH1gtSTh4YdVNxh/vitRnLgJ0TN9RGGcnYD/gTrAIinPRUmga0wDCtALuvO7VlyMoGuwVJMWxlLoMDnCPrSRYrmuFFZWLLb/VYkujA7T5Kpn9APLeyWB0pheVvpw1MvENYO/RGXfg1ClStnkLNHxFAJrVmqQh7HtJhHqxY3cE1cFfp8nmJ54WP7SR455W7NZDBROBNrvQoTl69mwFmhmLDTuMjFZA+bLSCNmDBnfcDsj4DlmBNHp6fIxqcKJiOz7/HEpte+kQfJWLzpPB4KLaZZHpTToGhAZJufqeeyRp5y4Z9MfvqhlTjx4Feg3mEIJsyxEQI4yy+d23yx8XjJA+k76TdYg8HoT0MbXxJkBEKVu6aqRWtjFaqaam42epHwxibw5frinMcDf8SVNqasCZ3EDCB3d++IFi0E0zSRAVIIe1UennlfaU7k7jhjQglna89iaALV85/hmjZtkmugpGKNuiuaTFxKhVYMKaRjNSW7ZC7IGNEdfdd78MAMpQg1MOI3PhcmkicV7QLtPadYRFcLk0Rfddr19b3I7zWWY79PIgDXoIfu5KdHAx2obbzs4pzGEbBmHWHcayzrtM3Zpq3pftiv5tZCJHq9FfOwEi5rjjESAzk0JwkYE1a9FRo0Aw04UpjUNCcllG6nM+gPanY9CoBHOwxK9z0bLmACXWheMv0frwsu1M2XMClIKH0VatXDHzsXgKNjzhnre4HZWaEBD6sRI+m4rAuiuFta9dXz1cC513YyHEU3fslGjEiBL5OzJDRkwyRUhm0uCApryoKGh5DF+9HIVW5bwCjbTjD8ZSn7h4D67YWZAnMpMS1AoKgZCpgh4P3IpoYOf3ffgRUt8LDc3SIoIi4DjpgjWFC1oNSjF2/kJZ9/jj2n+SzM4u0mwPVx0MX5RgssK8yHr65ORk6gXVZn5g/lkjRqqZ2RXpOm5qWmKS7H7zLYlBO6uq/fooqN8PJYnLkX4YiBK+3/sPQmO+/UaLg0ppzjHqTG1AxmJKRP0K1cKmQwlN5/Jo0m/ipSRUc8Yci15Obd+iUcltyApkIyWh2gufItikGcyvSATrIpD3pbQnSZlT1IwpR823Ci2OKS05hoL4GjQBE8REEmqdAMAmbDUETFXlHr2l17dfy7zRgNviZymYqhQ6jJwSW67EjYYPZarWkDlID5auUlW6of2w19QudruNx60MT2kMQZKJYOh0HODBKrQCgFGu+IeEo5S2CTINa3XNqJFCq9UwWqFHV005+QqQ3IwMdXP2oSGp6cNnIlua8cgBscKiqn/VFdIClY7BIDSOGfFLIyw1RaviuAQzMB8xLGAEGDOfKUACLkMpsBaGOAEFTV8SyaZWGxtMsi8isOOIXbCgqTGwHgayxUaYuB9vVMzlu9Z2Lb3jsC4P7kHLbw8yLIeghDJg0mfDCtXAobYNo/XnNJfkPjgFTRQ8jK2MBNNzr7WhNONQlAsaFjW0da6Xl04d5ZqLw1cJXadlxF54xOKbA4KQsUFhUk00oKkPlzcCfJKMoPc81IzkpmehvdsodH66WErVryvhAJrlKkaFFr2Bt/uujymL+rNYdZ08eRKpXQZg2PgiHyYsgkpIo7S4/25Zcu2N6lNGo669JtJX1Qb0hwnUHOm01TDhfpNOiHb/DP8wB8RnutxYs9IARAw6jIMyucSaCJTQL/FHTtQg+0yZas7JVNmLUkIePMn0Ei+bcmLEnBH0k0i96YWAC92NWkil1R8zVgKD2YjRpDeouVMAM2UOn+248uCrFTCD6Zdn2zlplgGlt0GVy8pYNNhccOU1GrXlFQdTkAAJlg4n79mtBT/dEDBbDnhxCsYx+LffDQM6VkNxBEGip4DyJy4aUeJMFC5NBXKRraFV04PIiLxjXCMT8YS9QGjZHDB9NgKIqgGG64S+NQKvz8Ym78YhIavRholzI1HTLKSvqrhwrEn1wUOlM6LEQSho4t/aaovRfWf9DQz27DPg+E0vZCQ8oRj4fMZdmE5acNU1aFWequyh5cAEipCp6Mc7+WZ3YCkpj1OP6iI4SpM+CCCTyF69TGfYIszPokaj3Z1wRt4poNPKoKehi2XDzncJVKKmJBSbyonrysuWrVIQVQC2JKJRI0Bw4coBvMWskUneeqTW8GHS67NPjPaHkuE8rbtQlKYsbr/P+L7jRifj2LU9gPoasBRwC061Hq06lqnXAp+w1sLyyRH0ciS/KWoUuJlgZMs0dsPuuhTCBqDhPQRVbUfiOTRFXoRPr0zPTcX/cQ9+aNxCOj71hNRCNHkeymTZxYawv1zkV+kCjEag7+B332kRACPOv2Ig2rZKdRDhmsbMN+hXI31IVazx7ozOHxQuJH4lHAxuDzZqJ8Aj6ajeM2xruuqUbdNGev/8k5QKDZOs2GiZNXwkMOZHMDenaAcyuWzj+tpksM5QACjop9kNg4lHS4QYZspr71gMYsEBMxjrwh/xgrFonbQargQXu2y9OjINvpa7TBjMvQg9FKEMCnF6fPiObEbzg6jp02UEtAKZRRmhJIzvbLYSIjTwDnQh2vj8C8qokFpS/8rLpUqPHlIRpbCbAQFl9F7XFFYS59gHAJowHE3MsJRtbablrVjaqB8my3JUZulxTYoQMwxvexW0Riai6e23Q4iZWghFwFHTY48ygBlIBiS1LMBNpWDJsNGFtfj4LMsEmrLlfZ35qlKHsIr66UdZjpiC5om1eIZuVYAEhpbW/vaZx2NMTr50Kaxlee2JR+BOGSiSthOfl8oQZKbltBF81K4kVoKerELgOA1Nox30ieOy5cWXYA01RQvzC3Bu4h7tv5iEFm4x8+dL8r4oFSSm3yKMdwiYSp27SEWg3GoDbhxcq7YGUVn+y32gMqJw7YSceZMbr1PatIaHgaWzw49JeOpx19xznbxRMr6fP5sgMEd5G2GbDNz/SjSjObEBjVIY5MRjIhBLYEORKoMHSQXMrVRZ4DdYBUkQGD1zBtCheHKTUvA7INaoHeEweKkDVbyxdNrwXCkpKfi6Mdko4b6v20i6vfeuVO/TU3LB7P7lK0lW5ikRtGU6MPMPaXrbzajfflH8IW2JqJqDAyRt6WAORsIiF2NSgVBgXtI8Z6SyI0zMfJXMBpzDwo+VSGEcmT9XfSwSjqYFtUtqvjRGQUynic9pJJXjWwjf9CgCi8TT0/812HRO2IM4w2XSHpFRwib5eSbH6E6uBOyX0VIyOk1l3tcIJKcIh3PGvUYvWwxT63ttplkdCKwEHL4ZiYMnAnlkEMZ1MiZWwmDWb3//Q9n10cdy4UZE10GETAOW7Gx1lpsaUEtmWqYsHHeRdsdhmqguD/KEkHXB584Hym4Vqv32I1aihTMYc4VWbTR2Uhr7wLXT9A57BsAudWHd9iGNuOauexDN5YESphORBiohPBtcdZm0RUYkEJrVNv1Ih6Y8BX83FimrRGg9gpCaoK9gozGj4ZPjIESCWZxyWO6TScdx3YjjoLvDWgfDWNvgi657+ll13XyFNf3Q/cAP0KdWwWbdDjI39rdUxSoyZMqPRpApHsZ5Jtt1g7g5d1oSWhrqpOCYIEmHBl+OQFYiTlVig5OUPXskDUAndmTS1nyKRqQyQTAuOFRaPnCf1EetR2ClCtqck4cA/wYgVwKtN8ZMtKpUZBTSw+E87IQyy4kTZWfmSiKgsx5YFDUgOHIw9wCsAS01A/wyqDya/yWJTOhBK1i4FJQi8yTlHOwDU8Jsc14JQikCmHotK+f66orTskJXYWD2U2Fxsu/DIaBHCcohkCwAyojxmkAopr96KdNbRBO//G31utLny8+kWv8+xoR1Ft6Uq5oQylpUIJUDiisIwZglODlT87C6CKaNr/GnDdRTmfcFMK+PYIkHVHMJ6u3TYebqoYZs7ctmGRpc8dPgFdMQdS652LsAW3kGHVoHpWMBuFEFXXJ5ak2uRLRsKb1QlhjRqLEGwjSLhucvBtzSBhrdPBdOWw4bMI/mrjHuYajgYxyB8NBm6LKj2B0IqwAQKGGnikYDI+z9/EvZhIDh+G0bdJy8StKX3Xb65cafOnxQZsOczIg7ISE4tnnAXPS2Q8qSRJSddEI2wALY98XXGowLwCTKIXjYBxo1ENqSbpgSA8dHbwp7Eg8G5oEZiRs2KcGoIMT79OU7QGi6/dHRNzcDhDYHn9kop5A3T9m/HwUbMdpJiHGXjsjXN7gKmAg9xdcIFnoHFmTDe1qitc+lSc1qwD2ffKECWEFUAUEo6b1YOrz4gszCcVZaDmpjOyo4XBJaA/0BoABqovmoC1xIIWBPxzFwcAcq7bO2NhrPNm3L7ntQD8XUFCWTHMwEaXGXEeCkRdbut0SBDCGpAc6JrhQeB9A8dPVtyDSht4ByOMYWgLTtuLWrxA+nMxl71TBcHiDRC9DyjRZtIyAGG6Ctl3mPlihpiBYVIwDFhyJ1v8gfHKdT365nL0J4+MHSVIFKJCnmQNrLRJ0/FSyD6On8B/htCppt5OCkWlpT6g6gaUavTz+R6gwIWrVfQu53ND0HRanulu9hAnVHoKrWkAFmghogMoPmxQmvvB8dZnt0178XXn+9E7WnH2+i4rZ+ng0q+yBnb6UWJ8noJYsd2DhA1TKDDyBeNw4VrOGcY18ZZa4u+C12s+1i551KVg21GzXw7J+nxOhoJZt37/rlp1K1E2rPHcLNA3x4zoXjFAHoPRKZGwBNouk4MPVgtJyKQTthpspa3f+AI8GNpDVoLaN59n71rTL9uC3rtPMLBYKbqKcicqGF11/vBSVBk3glIu4emLmN77hDOiAQZ33IVASfVsFctg0puJ5V+vZVZKQfiLeAKYzWJbHkAaC0CjX1+7//yRmvcWFqo/VTFcCgGe1N2rFDTgAVlw7orgb5OF6mvBBkC4ap2O/rL3ESEEt3bQ7F0IMFvph9KCBazj0b41+BGAfPoLd4f/aaqwewDQNQM0bBcsB6+rps1eCPtkD3IrYqZ4Q9EGsX3rKVw5is1TfFLCQLfb7i2q0mheWD/V982x269+aZjhWhbg3jDUDUoXqQkOwqSBszOm5TjTTTZ184VmIJ9aZRrCXIaFwB7EX7l1+A7GCfALNrtD7SkZ6ef8FQBRdpTwMIqlojhznj4RKb7FGJNL2DKVBL+9rmEwAAIABJREFUUxGhxoKyloWN31AZshaER1glo8ae7eB4/JZatrofBmBFq5iL1PWDD9Dia7hBc/6Fy3Xq1CmGdfSgAV7fV68lvT//HLjzgRoR5EX/Ow5dbeg/Nbn2Wln7xJNSpmULlPOFArBypZODhVlJReOk7MoC6UW0XlCZ0rrAJOxDQCMtveEm+HbAXztmNiVzJARIe5i45VqjJtgJoqgvpYEhg/fWzVAfhwLST+IAQVyLDjNJwBOYQJQpfCE2YAA6nJRHhRdNc1Ju6pFjPjEBEpVJOanhiucPR6XgEZxsyzx281tv9Aar+Nxs5v9xBUEj7IYGJtNfggyDtQB8x3e2dVf6hPm6EgdnsulEJEzGnij0CUEelhfvQwaeiXMFLHiEr9cedaH0eB8981DCbPPRNjVqc9e7PvxE1k94Xru7kqmNH40MBAJo2ThSij3WaA0psZBBFLlBje4vLXAOQWuYwarpSMg++fDT5mNkifq4Onc8YyMq/La+9bpqPYV9BvlLvauvllCgzFgebA6shOWGbFCDK69UU7s0wC/ROE1oFVKW/hDspatWlYYIynoZyqefH4OGurMOHdAyoPvDjjF6RBr7J2qKFYGrkGDtE9AQlWp8hmFGo6R47fz4M1hRE/UgFc3iYD+IZOuLU20qIn5k6V/LvLFOOSknZQ7SkayO48RDOU4Ik5Z33WbwCg7D02S33z3b/puJwPlyJIvGulBKTTl7GF2QD82ZI0kQhMyEqeVkO95o0w1KCQ1WKLBNEYSotuuPrj5VEFhXwVaQFT5tGEWm7FJTUxWRR8ORA5lUs7Z0RYUZNT01eh2kqewVBZx6+wlPytaXgFaDL1IBUfTpw1ACyGVhkMgJ5vkjkDN0NsxWIOgoSyjvkzZuhv9/oUIHjUdu/M4WyPm3QPPKoABEJHUxTRpH/VMyszp9JDJO3qRQ7GdYCrkGBSp7vv7KiYKboF0QYJ3Df/9VSiPybTYeXUUXLZQ5F1+qlVVqCjJ3pdyWI2NxXPZOmO706evDjMuCaRcKDDNFTPLWrbL5zXek56cfoNLuE9mOGvWLEIyx6RF+xgrHM266M/5T0Udk7kUXqx86AAcrVOjIVtUGI31q327ZiPZdB39BsQ3hxVzVYLc0Q6fTdgg0+aa4fJ9HgXxyB3q+ob3SiU0bvfMyJjc1oIE8s488NbuqGQ3aBkjzO2+TpjdeL6Vsx19nnHQtFARFgIiFcWpA1lGF3BYQWjSCZ0t4jBmaQXBNg2A1XDDdnEc/HycGpaOmgUKg8eWXSljDxjgVmkhMl2z9Ft2BUNBCYWHbQFOT1oF1Yi+m0rJp7zr7R+alh3lszvzTAElMxdYY2FcRldUG9JHAABz2AYYJhObOUYvOgzJtnLsIjEnakSiTUsZlgVu1EDzzQhe0aIiWJ9pSgU62Aqy19c13DX4Cr7khpJpcezXOF3jc9PhzUKzFMjsRchi7P56dC6li1/TI3LlIMU5CFmQ1isiMcjFNY836qobTjILJPFmcArV/l5eeR53/5Zq9Uh45w6UI6EKXi0yv6RuWbeJBP6APHXG8tcePVXOWZZfr4Gd2R978CCrrKqPkMAqIq5PIhTdGS6Yp3XrqLZk6IJqJTRR6oO11/cuBpnNynNz8mUOGASATjQEaDUPB1RmagpaDaZ/FPiumZ9uxRcv0npE9ADxwJCMXKBi4eEJIebFri128Da+8KpsmvmoaMTJwBIYu36KpWhqlkZ/mRebYDJDLlokvCwOOLB4iQbjQGGHc1k2yGsCHejw8ElqJBEtYbBiOUWbpJ1N3re67WzY885yehjtixRLdQMscZ9t0m4cmE+2EBUVTnMVIrdEU0a0YaT85iE6/ROixo4s5qsikOtmxpeOz6HXHtmGqwdlo0jCiL8GxexAzC1vRCZUXNQOjum7FJhgLjm5XICyzSqgcq47UazmAO2hm+yFWYN43B3soXJiam/ED55m6foQLO3O2AigVOIqll12t7bpIrK1Q7NQagcMDSEetfvQxVJOFazeliNo1lQkJdOK189MvEcF+WGnGmNr5GpMhqq9c21bmIEYKeQ0Ccj7GUuTYcjLSUOcxF91kDmlTi9JoGFoRYBUKaTKW0gSBPPweuCVhFawKrHkysk4m/uKWMDSqIFYkkm4g08oeVNqhT4QWLjm0yLWOQ2XbjAtGmvSjuhv4h2cSUdjs1tuUhosV+M74Lc0yEBezYDGKfn4G3Hql4gk0/K7AACJmTJxITx12INU8AoyHmzJlFwa8QwBATuWxXjyX3uuDnYEIi2T6tLQ0rcPSo3OxyFMQOGKevs1DDwGOi/PVENyKQSkiG2qk7jsgA3C6TeaRo7IbDRy7o9vIjy1b69FE6rvhHswLD0DJqpp8kHC5MC1njRwl8avWKaRWNxE/u6DSrjFOFbF+FMdwcud2WYfOrtGIbvLEkS54vjXP5o6/XE1wdt5pj5ZCoQBUaKpdhZwH5u2L0MhvaPTavJKPlOJo6ffZp5gXUh4gohxs7uxho7TMliY+kXb010Zjc+eDsTo9N0GPCNoCMBI707LGPwPdcWvg1JseaIW9CH3eMgDHHYzTckhWfL7yVYECPMPSeyR+/WZZcMnlEtGimfRFTpjHJ8ViXTdCm6QcxNHcaMSorbud1kVkXAa9CMypiZp4ai1lTmcuahXpsdSm7vrE9q2yFEdjJeKnKbIwa83UZz1YL6Vxr9AqlQH2qWo0u0Y6yeimUyvXXz16ChXSIMMtznunT8qxtpxDIXZ/+pmsQ3EWA47d3nxdtgNOqjURiE4TZn0BuyjjubpRzv7vAmx6zYOPmLSibiIEMGoNao8YLZ1fehFFSBW0YYfLxTZqiL2QZhwLz+SnwIQ5ZtH9aD3gFhTAVDi25TN95wM/TZFNUAisP+cz6OJUwFFSXV59GUyDcmLNFtA7MJpScQhad28oiG7hbDTLNB1r6ZhrqkEikUsf9B17K2KcajWeYdudl+1n4hA3Im0lbd+hKEFvmpPzoK6iwCHzIzYR3shYqSm70ccP5eNDAUMv1wyHq3rzc1SetNxM7OmvXC4yPTdXj0IG8cxEAIYdOnqDWRZdd73EgyHCoe1KY+N4ECWDNCHVq8liYK6H/zpFfunVx2kwaKL1Q1CtFomco7k8qKx7Hb30Jqopb7qkerTrZ6cJE9Sy0DQt3o0CBHYFTLAsNAMk+TVGFL0rPmOJcP41N6Isdbqa40FVKkkvpM8YrPGdMJnyALD+mklgUQp2tCMIsRki2QxIkvEP/DpVFl8PvDghj9BcbJHU6+uvZQ4KFoagCy4vMqRKcDAGm4ckAMzRHD7o7wMHaElsj3ff9EZxbVbibIvO5gd/gHhSAG/uiZx7tQsu0Fy9rRmwpngNmJpMWR0GEINrWRaZCM3Rw01SAj/DQwyN5iCFtU8Oz1sgcdC8RKOVhyajNRYK9JY/Iut/+9K8t+ZL9BYmMGsETi5Ogt0O18gDwU9hGrsSWp8uBVQjO7i2hSBtjLPXfL8Tg865dLXyWNqqe2VsPFYUdkcnZV/6MdHy4oi6IIKeERsv0VAOBwGgike2IisxQU1zjrXBZRdJi9tuxelGzXQeRqHQorCMYwSa+s6cAmIkO4CZWAPQFt0t49LlohQa2IkvPkMNfEttvMLPmzSmET78FAUolQ37ODKesP/nXyQz7jiUBg7+0LZjzB5AGUGw6ZpCuAVFVFDkKQFpDZFlyAZ2hQhTZrl6IthKV4QtyGwHY9M+nM8pbn1O33llesugnPBKaPgEnJoxYv4fSvA0AQNCShnzn+2jgIrigX+zwSR9v/oCmvl5jRyboh2XmvYN0VOMaTMesDcHQsQUkJAOzGma/X/GCRyOr8H77kLqYRVaUttoOoNrhNx2eP5p72gXXneLVhhpwI5SO8Al3dEAogEi/sZshCaHj09YMKWjQeIhswFc9Yh5f0hIvQb6N62XzdCuJghEk/QhqTtiGMz7J2XQLz+cFgDKB+xxA4pj2AmVMY7J6JHXDMd5tUSFmHYdxaeLk/J85sEpU5HluFGFUTh699N6Sj0Sre2ayMrUdqyTboMDIFaiMUb0nHl6/8o46ZVWAY/pPtulJ9VqetUPFYhZkoPUH0tvg2AG+iOPqwTpAHaMGVmEo3eWBxiLykBwLcFZJmZgbN+kyRrg1HP4cEUCTcZOrrQ6WHw1ECcBB+C5OZqpga+ekixrUN7KQ1BsH0UKOaIPWWdQGTTipguo5cglIWjGL9BGCrGZdbgvg7sKcSauFSk9tq9ug4q2aqjdUGALAgZ0BczeKThax617ylScBoUhEmAJxMydrw1arTvFdtkNYYW2fewhjUMheW+atTpKQtN4eoIT7++RxK07NN6SABAURQEFvDaZwRhowpuyY0EV3TBpjtJvKlQ3evaVqhCh/LcMYCJaGizF7YlmL0xH6po4gtgKnLMSSKE3XRkZGarptfgC0mwXgmJrUAl00Z5tKNWjFDJH9bKJoUfz25xMvlDz1gbD8SJwhm/Qb7TtndyQSFveeQvSjQdSQEqCctgFZsSSBRIBwtdDDfH6AWhXb9qPBqUWRbtBKJO1mECfjxHu/eYrLSPlM1TnEM0ElNkgEFQVVKAhMKHBqrj16xA/GOI914vMT2JqigVNh5TlEUHMHti+eQRmHOVxwKhU645eZTpHvou90N7/CmXMRfAtVn5GY4V+qGWu3rePky5iGkvt4DNeJOYDv0zROZrLfNjoAmw6/PpGOHarwyMPIaicKzMRMU5CayU/9GRrBuHSHkL4bPfXezj7o1VV9hkOr/CQzHOFkioK0Dk0wzT3IJYdx4OjTfmmV1+TxJ3bgHs/oWtSHci3bji04QDAOWtRXcmz2mhBhUHoalNMZ11PwSpZDr/+GAKsVtPyCC9iLcqhQzJ8HccFKVizMy0y6SMbxSxM5x1BSpjR/MCwUGDYK6mr2nDshRIGd5D9CjQNqXEE0BqLjVQg0s7g7wguY17aE4BBadBh9HJUezLjBEQqm1o2Q+CzFhpgBKKFuHZv9tlT3plMzO8Z2kHOHa7wEqRoj8L60BiS46Zp7AkXA4oEZ1EghVRCg1LtG2DGRuAaA5CnUKsRBHoYiWPWyqDpikKsnX0nLxZLIIUWTpnevMYaXONXMzjHNFYV1HBz8F6i0W4phpr2IFceg3wifbAfmzTXCK49ZcUXisu9M0Ehl362GTrhWuw3U1O/IwZA7LYCImjSAnbaCeCOan366XM0yKgRZ1EfjWm61OhY08sML7OQY9TCuVoHTcancFqGoNwuFAwZwIZplGBy7txxA8zhBrCuYNyG9TIXII5mSF2RmY2r48zZYRy2/9437VdZhBLHi2Gi0+c0S1Y0trkwcdK0W4QuNQpw0q+ZakSLt2955+1KRATuzL/sStVUQVUqqAtjBd+ZCN6whBmz73gKg4ZKAiI60zN0v8DsuYiJ+MNKyQY6cy/KRDe9/qoyuzZrgMCNgFU4FEI4KLKqrtcSWHwBcBW7YN/rsfWZrwDC2h4Fwy8CQ2UjbkJN2gKCucOzE0x5sSPAztS7/fSx5qlQ3oF4Qsqhw1IWUNZKAI+F1auLjEJZwIJNOpJMWJhhVFlQ2/I9tnknnh3dfwhGUhxGVrak4NBTHgXOeAhTtwQ8na4UHEKh5nZOIqYC4u+E+27/6COtjyB61DSzpLZHvIWdmJ54XKri3AfOOZdHlaG/gPIY/pdy5JAsuPpaZGU2Kw/0+fRj5OUBaoL1wkvHp3GGs1HHn99TpqfkpuZlU0pCbn9s2kpaoRljc5RAkpBiV8BHTElBu+RBZrKg3Rxo8BkAvYyeN1vmw+Q9jHpko5WpKQ0UV/Hj9F+wsJTi7HNHEA6bV2cANDMTvi0xyBrNxxhoCtKcVSmqGsUpDNGoqykooeScDUAFK7v0BBssY80hF8jASd+opULizwaoYSoKh0wjAhPpZrmiPTTTsIlb04VMWc256BIZDqmasm8vCoqaqsVAlUCCOBV1GBH9OtBKD0gcUj8XAtzBAhwSpbUuilv0GJwFwCiwhpm0sUGOlk1ywyt2aAetVEatp7TjaHUMrR+7fKnUGDxE+n3yEc42A86huAd4TWAKZWeTOX5H6/iayN5Oto62KAm5kOnTY44qU7mRDYnDGiSgSCnrFI9YZM028PaAQPdAV5c6iHskA0WmNQQ8SCQwCAIVzPz0k6pYOCZF02Gv2Azl0G+/yS6Y+ZHdukqLm26A+V1BiZ8MaKwLk3o826U4eTBrNguYgLZzQ6O7qNXVSiVTFAhx/dtRJj6Lpa8VnGPAReS3rTA1T1f8vBeijM8QZq78WcD0ps+CsRyMGW6YlzGweKTmyBfMsddGkJnxhQj0xaNrYjBJBRYHn0cY80qAxXgSDxVc++cnwCq8DvBwJz7D9mU0jJ0AaUn2UueRmZnJRIcJsvEVDHI2cp7ZCNCMmPGbxCPVMaVrb+0y0xFFEg3GjpODKFioBfjffAT6asDv5LHPv6FRgz2rToMUWhvMU3N4pJW/DAB+vA6Y0yxQnmx66z09ycVsQL6eLT+IuXX0xtdiDwfeSJSYRzHfxEqbheER1H8MH6Fn6rkcMEdv9LuvjwM3zBg8shW9AFY/+JhqdJrQmp9lfprSGATngjS/aMtm2YmyVA8EWpeXnpNfMM9I+JORwEJTqCSgMWg9uDBNcOjAD2BSVhp2wUko3HjtIuRobO3ffpbrFITPz8DQe3CCDbUiA3QDfvxBhQnTdhbDn50BABOYIGrGLO1sU7l7F+wJUZGWk8/8ECVGTM5rcZKIfQm08FcLAvwlopW9KH5ioDUPzMUYDRttWgQm01jtn3lGmqBjb+r+KLh+12s1Ym7aSc2Q1AQ+o99Xn5OFwFhmPgq0AkYhB/ciECYITGrNby8YSzEQJRieQwMe1PArVoea1GdPuA5eDa7IQmO52EuhID5j832iVTyGf5lRAE0TFaf59oJ9p1xSZCZrSPhZzE/BYaR2/L4H2AT2RmR7rIaog6/cvauUAiCK98/JTpMsFNPohSxZBlzN44BX70Hb68SNWzWtyTXuh0K3mv17K70YCDAF0dkXyBZo+c5JmV4lhfZzh2GOhaOfvfjmG+QqaLmTqJlmMUobgClWP/+iHuYXjX54Y3DUVQbSW6wYuhCttabBJ0lYhQIFBrfAxJp6oBjBplfs0Ab49rl6f+YWU1la2qWHRpg56AA0L2CwLaJBI7NImCS13kakW07CnK6EFAlN4CCkSOjr0Ww6DsjiHwgmemAxUNOE1Kwqo3DibCl04BGYVCTMn7p2124pvprSjI15z9HS95OP4cp0k8E4pNOTliZrX3hJjqNvfzb6BfDQAQ9+DkZPPQ+CQj926CxDIQSrdTPwYx0niaUEREmNxuKUaEAsmWJqCheHVpNmNCDQiJ22G5kLqCkvP7TaZraEbcIL2k0XzQCnnZ7i+xGHGaw/XgL2KfIj3I/9PyPrAQx6XhaLekzgyvaYa/34w9IatRI0UY+jYnExauzZPEWJEutNVKEyvbNWxEWZUEiBECBt2ECh1ts7jHnGufmMlPugzVYohCmMqGU19lTA3FYA2rPdbOTbexvn+br2XmvJGRMVhSNAVTnyb4Xd0xI159nrdxxDq6h5soAnC/TO6nx/HC7CQ2IMrbMDVCyAWW/pYZm82MciC0rXgyApKx+Z4iIAqTsK4UJw+AWFiVo3ur7EL5xZ6ZyR6U2+1hgXvEkGOsz80KgJjsR9VRrj4MfVqGAjKIUN9ssBhVcDKLwK6EbD7rMzLkAzQRAxc8AzBwz2Mr2vqd8HwcEGYFBDzR4ENh5GxP4z8zfMWpY2trrDuBLcrJSDKEpBiutk1AHdOG4oe8QNnDwJUU2cwcaNhaZe+dDjsgOBOVO040al3VPS9q67vBu0Bebm6sceU+ay2QVqfjLUeBRZ7INWjYc2749++5lp2RIcEoigSYxq/46P4cx3/B6GYphVbFQBwTcOyDc3oKY0xVRjYa2s5jobQ5FpiFfIg/DgFQATli2gra9MrWFquwE4UjPPEJE2vLCxor/JsSUVTGe9PfYsAVHoOThlhfh9CllGoYmNZ/1AV5wRSC3NfaAPm4y8+H60MduN5o48R6DGgIEyBGXOlhFVkPlmELDvdg3smjIOxMo2g8o8uyVV1NgLzPgCplQrk9qX9GO1sBXc6vOb52iVprqcDkMVes8Gvq3W1++cRQFYwWUtCq0itNYHxkF3hqlt8gQPqDT1M4xBCQ5gqaZIxw5oXsM4l9KH8yyuIYHqZ1M8RTJ9VlaWvs56dK0P1ml7ZDaQVmnwzUYDQLLtow/kGDRgpycfRxUbOtKyaMNJjR5FTpiIpzErFsncq25AemqaCdxppB9nsVWpgXr1dYBHomAEA04B0UwB/JT9zzWyXrOWjF+DKicSDR6egzTZrKHD0K10HdIanJBpacRnMo89CPXjFsl28ugR+QV967IBm+WzePLtuDUrJRC18BRgWXHHZFLr9miqYJ5lzrcTtPu6W9rgAI6pONBjEASJWhiE+LLbL0zk+PUbEXz5WDo+/DAsiFryfdNmUhOWQXdUC2ogm8KR+HOtwrP1diXjSkchFP1h+2YRH/Km3EryGHzfnsJSko8Xd28VTmjfvRDpI6bnVFaDVpj37o4KvYCwMKUZtvNi4JZrQ5dmEZqMMj5RGf0JhqIewoX4hLpbKjANRkNz+k4mgzz5V8atnmKhIFZBavL09840R9/Xz3g24Vk37cwrXKCNHdPhDPchTaWfSJBknERLABqbgTA3X/fS8QBWjUXmobpmH/xQT2GsoXO7XGR63UR1CZ3KJUiQozhhZhaqjEYhiBeOKDc7jdB0Nv30mP9kiszkI+ddgc6qaLjYBimmH8FkaQlxatYziOaPgptRyxYjTVeHrCIrn3xKtiDIw4s16TQN2z18v3fzN+OIrLWAcJKJyU7EVvOsMNUtkI48hkmtBgZnEABZjFrwPQgwaZAIgoEZAkaBSYQxq9fLDDbYQFMNSk0GsYgSG4fg4WLAKAlzZWSZm6OtEjReZIhw3cuvSiu0aI5Zs1ZmjxkDYQKQEvruFwRNHM1Q0h3w3XCv+ehsXjFEVdTxWYWJuDjGPSuZFH5+ob9N7iMXGnyfbEaL7qOIOVTo0kl6ITVXKhJZE1Uaps7epn5ZhceoNfcyHFDZUQiUBqLtNXPXhPlq42kGe/GdoqCiJSHrIhm88DqXYH9KtHbOfc/42TPtYQkEhlc4MEMCrU/0ZmZCAkA67aRMefTFRwco8h0VjJua06mBsEi/M67fmYQMNscwPZkCu8BsAANpufAlpnTsKhHQcv3RvomvEwSjiGgf04SBtjQ0xJjaHyYcYgEpiK7/AZywHrgAKmARDk9aYX6TLa+2AonG7ilMX/gFhsiFa1ZIuTp1TScdRF9/aNtBUUuKlYKGZz875vk1pYdXGfUeg1SPqZIATh+tu2YAkGOi4jigEsclNYMmD0JEfNu772m3HQOsMGb9hcsW6RhX49jkkUsWa+shs2hMoxn/WnOlWGDWOE/rN1i7pQ5DM0teeY69bXKuphzz7xKtL2EbxnKyp84bBV1tTS164ets37GfLeozJWEopQnNmvC5pqxWRaKDyzemuomua5UmawaY8tLUoSn7NURpGojoT54mo112zGtcZwtyOtOYTMr2z5xrsxAsbdbONt6xnn6nksy/JOlMe5/inqO4eWdMHAm/p3TjRSOYsfp+xtCdWRcPrWTGxfifgyFwQuz6N+9nOlKZeVpwmB1XSebrskyvdyDDo+0uTX1ee3/4UZtkjFm7Ws16S+TEJ1Mo2C4q/OwenNyy6fnnZRwsgw3QBhqZd/DW3s4oapyYzi4E2FTAKTKj58w2Gw9m2/PLNOR2r/JCPrXFsa10YGSWCwKmGwrEWuUuHU0gBWbnpDbt9LhmA2DmeXkmJ8+FMPBfU0rZk00HkIuf2r0XLIYvcGxRBw1cankkKJSCjcRoiMwNa2eRWjtD582VqkCZqSazi+20ri4pAxX+XEkIzfc7vptZko0tTFiWAAsLlsL3tQR6+niJR3BQlTZybMtwqSyY4VQv3/RgJfEqtoYFJD5C0fQAMOkm47sXMHNx61H4/eLWw/f9otbiTPv253EYZVCU0D3zmAtiECaKXyDMC49LaV87MJHpjWA9TYk4CEpDywWWuNfGd6zG4oSS73wdpjebqj3mmPvW0ktIEwiAyYCgst3uUPgZ7IvDi+dp6eAciaOyFn7aKuSdmeYaiQDZ0gce0PZS5gRbxmltsMrkXeljtwauuBPqo5VgoNXnXX+zHshI/LIXosiKM0e7qveMBWp1zx3SGed26wmqSCEtvPl2rVH3h4TVMzyZmycx6liJrBM997v9g/doWq4hetK1gXlvBZeJvDKNRDSVaXvN9sc/dummJcQXAIjC9WEU3Wg48081DIMqJVT1hZlVNaTTiKOwtiqcTy+K6LWu3ccCsPcrLq9dUoawzGJbVnGPDdYAk9c20jbYZdpHaRpO4znmPRUgepCp6V+oaVdnr5XxYRlQ4Z9N2xcnDCwxFxYCtrGJ71oUda+SCFBfhvG9R+H1tuvluy/2/md6jjIzszcaJ+J6EXRmtLzlQ4PSs4LEWFYqvCEQDC6gaAvxTILNhTwpnksmQQ8wErUWUpC5TET/IEpa5yLlMnjWDKnes7fj+xYUOFiThD8ZWZx1xZUI7gJGi445yx94VLYCH69Gic6I+HxIeoMo0Gh7+/vu9EbCvwMoiJBDE7F3BI+aiGZcvI9aCAC0jMKhfqZxoVvmoziBx2Vpuy6anMh9mxNq2WghX9oA5dXxgXtk6sChmnVg8MlmKoyJSg3OoKGxOPhz1+TJKDi6VkavWCGVkWOnwCOoSNfHN3IPYWDvcaZFtq+76Bb55FW1b56WdnI5nBAqU0+OSXi2+1lz8Uz3LvyswvfSugEfUIfvHHy/axmeKMY87J+ugWIfzB0VROUcbGl/Nxnwf58zAAAcmUlEQVQIYxnwIn0RmmqO9jLxE11zjIGvaxWkc8Oixm0/Z9euuLn5romBVRuz2H6v8Nr5ro3ve3buvmvjO5YCYVgwP52v09fPOw5LY46JX3j8lmm5H77PIkOT7ixd6jwYd3Pu710z49l656f74tBaUfpImd4ij8hA9lxXs1lGqs8cNVb7qo2Hme8GwkolvXYBMZ+xPhu/Q43NyL8fcrZDvvtS1rzyhvfQCmVaNpT0mIMDeZxVL6DOyqNybTOsAp7LZhtxWCivr8YjU5veZG7p+BzQSTikIgZtoJgX1gi+ma3675TwBDR0Bxy3Hs52nzV6nB6f3BclskpwDnMb4nMCeaqhAP5JOimTm7aUuhePl17o1Gu0PHPqDrFac80RjL5EU9Tv1iez79l1swTCzTsTIfoyyZme43t/i5j0/WwBkxWY0/Y1372za2G+WyB8SEAOgtjLsJaw9JMOzpxHPnvY+gz7w2OraS3Z7/J5/N1XGOg9fJhdse+OFiss+IoTcr5r4CtUbDrazM2YyPbyZb7Ce+Q7/z+/Z9wZ3/3zXe8C4WLW26TDT3924T0zAvHP41Mv0nmWfYav4LF0XNQzzfj+TDXK9JygSmtugqO5LGPzgclHDqNuvpWeStPluad0o7yMom2XiEIyEkjvA39/DjDD2clJMgRIPDImG2GmIoCmZZSwuU0qjp9HGi2stEnh0V/EARSmjJG5alO5Z0654eEMNHtolcCMRJUcT8dhJ1SzsNBEfvDdmVFw2mOzLDWkShWZNWacnkJLDe976cITMITnWpOei0drJQaQ20s2b0C5IyGyxA/QPzVaTYOaDAySQH2Ex5+X1yw6WpIhzejGibyBAjCUAPqsJ/2GOg0++D00M9GvB6OKKwdlsvbvAFQ0BgF2yZ+U/OkADPGnvRcP5OB97D0ZNeczSqEyMgPgDt6P//ga/9ln8PvsEOslJJjmaJKqf4YhBcfP8l783ea0+V488u5pqLTkdyMAqgoNKa24Cf5Nd4m95pR8IUA5B3/gEfgakXce7FkZVP7x8yk4i43zInY8PTNDv8/v8PNBKAO2z6Q4zkQJLuetn4dA4e90JQJQBxCEojB+ls/iMzhXri3XMBcISN6vFLr88juZgOiWCjVNQzJSMyQAnW75Pu+JLJZZH+xtSKkQXV/toIvn4EAYva93/7Kwf7in7/4V3vvjx2Oxfrk65orl2Y0YbIF7oapVf7dj5B5xr7RIB3TOv/kc/uP685/dw6ycLFRP4vBPjMXSDMfIcZDGqOj4HmmBF9e6qAuFXTjktzifFNpv26dfyFKUfg7CgRT1AEdVF01n4txWg24GCcVfuRFLH31UQT29Pv4Q/eTryQoUHfA0FqL2bI98BvY0p0/AhwYrmHqjfWgi91pNp1FMpzkgCEfbPunTTada/m7bP7PhQFOY+52eeEwOo8Mtq5Saoxlj61tugUnqmJa+7YWccdvF2fb5Z7LszvtkyIxfpSYKIcjUxcFsi1xZ58Xs3GyZhHjI+vXrgV8hjp44ltKSgJRMLaRCRwODXRfntC/A6Ty/aumwed9+ln8fRl11E0Cdr7nmGlkGXMQ8HOZpr25AFPbq1UO++26SHEIwk8TNzw5BpeEsrD1fs/esXbu2/r4DjTJ5NUXb55thJfEiY02bNk2WA1dvr3ZIGXF8YTh7IPb4MX3GTrRi9h1bBYClOgK2PBjdb30v33n7jnU8oNJxJ+Lk26+/9d6L9+vatatsQt8CzrUmLLKxyE83RRcnXgcA0vr44491brz4TK4dx+L7WgjO64sHhNX3tcvRUqpu7bqyfOVy+Q2xJvsev8/Pcy1894X3597wc/fiPAGO5dtvv/V+zn6W7/N333GSJCmEvwNcdi7c4nIA1eBUaGmIVvGtAWrr3r27rFmzRmY6TV3tPvO9FXAjeU/OzY7R7hvHw6t///7eNeLn+H3esxPSp/NRAsx72M9y3I+j8Kyo+I4L0vf0KMBpW+f84bTz+ePqa3DazSyk2VYh715bNZ/D+ob5NRhGP5X9yo002IdTPNbhIAmezNEJyL4E1FivfXqCHAEk1eY87eksZHbt1IrVs6WHvIcttrFtr9VQcwSV7aueD6lde9QI6YKJBqKyigKG56KzBVMtQGdt1ZZaCgwU8idr0LU7qfH7YtHHjxWGbL/d/fnnnDmUINFb1Jo5r1G77UZH1ddff10Z6nqU2Pbu3VsWLVqkxFQH+IXnUNJbHrUNZIRPP/1UyJwPIBBKLXYCHWj4XV4/oK8etcejEKYUIgNQ73DzzTcrUfF7b731lowcOVLGoZy0QYMGsnfvXnkDbbj4WTLwgw8+qBrmHbg8JEpqhWeAmR8xbIRq56MAY/0E5BzvRWFy5513KuMdPx4nDz78kOyHi3c30qH1Ud7Ji5+loOAzJ74w0XSydS5iOXbguKYXXnhBn8/7Pfnkk8qs1ER8jfOmFuUc+vbtKxtRUsy5xqGqjXN7ERiKUJSUnkQB1To0qHwFxzPHArL6MEBTHXAq8VKcfPQmXEJqaPvaWhQCffjhh3rfu4DOvPSyyyUMZyrGxcfJPpTz3n///dIMgWkKUGr3z9HCjGO5BGc0DsXBrLxm4CwBCuqnQa9jgAzlPF5++eXTPmf3rzL6MZK5yHyc81coAf/iiy/0/s2Rqt6GrrYTJ07U9edYc6EEPgauhPencL4RZ83zugdnSHKN+L1VqF7lHti9tOvM+XCvJ6C5DNeItHQ5gtK0JLg3n332me4H16IGwDz9+vUzQdVCV8mYnpoblmA6TKKpYCBiwlldFxjG5g7mkEIyMC0G7TmvD7EoJD9g9BO9TMh8PQtYknDgAJtRHpw23fSyV4ZnlNKYhlZC6cEUGiQ0/e9oGbA/nh4qieeVqVcHbZZGaLVcCCTrdlR27frscxUy7Z58BGZYiFcAsaGSGZexSjTy6TB+IlyP6V17aDur4b9NMW2TGIP4J/LweNzknybrpj/yyCMyDDBmmmNPPPGEMh8377577pMEdHm5gg0ecVIwNRtdAhIStRQJiUxTs3pNmYB4BonmJTQEIcOmpqcqM1K68ydNcrt+H6BNMoUBCYbMxalTa19zzXUSFRUlkShNfvvtt6Uleq7xO9tR7kzGG4E15b15Pfzow0pM7733f9o7+yAvqyqOP8ZLLAjrBi7Lzo4MQUGoCbmgDIiGkEkxaTKSMSkDFolpIs44lQ32XhM40wROjs2k4hQ5MiQvBQXkVjNOk4zFi8EGAiILLm/LAsNbYt/Pub/z27sPz+9lc7N/vDPMj/39npf73Od+z/mec889Z3Ey4YYJ+ai5vcp9yHXRaItUmroHaboRojk9wv+XLl1qk56JiJbPETT7XLhwoWlmhBhsAvMALelAtnGZNy9MWfX7Z2KM9Pmb2n/eS+8VxnCPdq/tV3HS5do/UVOt2m66Bs8LaADt51T3zefTfuVonKMMSAgbhBl0mnshfH+gjVTOVmA9nAv7AHi0BQsW2HEmJDU2CAzGn/dAPwEtJsaMGTNMAwNAzBTvD+zsKWW/6d+3f7LxlY12zk1izIwNLA8gP6MMTghFGBrzZPbs2cbEeF/0+xMqIc/fCBb6fZ2qIvGuoPgwCvoMe+PaNMyf/x70GvEQDaSML/KuPzdmnHKMXZl86oXndUNspAD1ABAgzxp+SO7oO45YcWj628bkFWWiOS1p/UE54cg8WyG7fL/SGhF++Ka2oB5XfP/pw0e02Uh2iRVKQHtIqIhBUB6J+urUJLtUqaAuU47zaklT8rFtkZbco6U1Mv2QgaZaW3nbRE/Y2+dulbCSwNISX55XeaeW5Dc3TrLjb2v4o/ZfBzvWYrDfIeg9mi4GPRMJYDh4fXJjU0+bNi0PemzUl5XFiAl2uYQRthuTfaHYC5MaEKJh0F40JjPgyTc9MFrPQY9W4bmYINOnT0/GKEkmkxataudKWMAOYAKTte35k9pEhRb8ispiDZZ5xj3NntRgergs18fkeEIOWbSyAd7JUUrYAZZ8y4EYG/de+Xt66N0yVgiXFSodRh8B8/z58/NgZAxVZdkmNX4CtPc9Mts47tdabUHo0TeEJH1Goy9QPrwaFXp0odGsDWMwnh6qJgMgnSG5AEWrc4/BUiY99TyVmp+wNYTwE4owBPT2/jR5nlaVZEAbC23GmP58TzEraFoa7xBtPWfOHOvjJlUWAtDXq54f437oULPMh23Gdmg8P8+NAL9LSVoZa64BS0NYnTxzMpmtPAS8G+bAeJmhPAfHXCB8M4hqWZoeJh1qeilIQZ8HX91qBRhrxo5Jbhbl7Gr7e0N6o0Dr0agENARNhYM25HsMucE4f5MoDmm52Go4UNlZa5RX7+JByuWme506diw5r3RLp463KhZfDhdNiArF00Pbu1G8T2BolZbZo517Tdob4Png6rUT72JpQt+LH1gIHmIcDZ7eij6yJhpYBQJmhRJ5nNX2zk+v+W1SJfsPsFtkopGVMuIo26Zy9v90CaQzAHFNj0MM7Y5mdS2DpmfSoCl4iU1Knniv/BNoq7vEjtwcQis4/YQSY8d9V9ofTecU2yR8DlgO+ru1Vx+t4IwCTUufoMnYvggP+sN32I9MbjQcfYH+PqwsPpgcNqYWa/G23RsgDVOobd7hl/fziOEIjM5wnDl4H2EhgB4AIDD4HtDz3Fcqew5gggJzPhoQ1hCD3jVgGvQ4CaHcPNeiRYuSsYq3wMcA6D6vtGQORoSqswJAD73nXrAPzqdPzkwQtK7pOQ5fCe8GM4Ix4h4wB8DOu7lEKc4ANabWVarB0KJdczgREdqbtrSBHu2MAIr34K9atcpAz7gg1FxbW6CPOZ/bBAOCDSGG+QHbGKlEqMYQc+8/L4CjmVkW6EOKXv6x7GLMOHlT2nn1TTdrzXyUeejRjvyGgOCdW+k4C2Sho12TYweaLEvqOdlfaPjeSgB4tvVEskeJAvZqzZ0ttOe1BbW7BouAmJ7K2Mon7S0VBTgn6XtcJaPPafAAOaGx/TSYA1RzjmyxCB6YxC5FBn5Aaa0+oj3LobXNwDBRYQ5WQ9ZYy0oVxqRA5xSZK1VK1WzbMW1pKQiMICBKobrE7zmNh1aA0jGRofXYYYD5i8qqw4sCQIB+l3YZYuuj7VRgtJ124U6AFSBCzd22YwIyeWLQ87xO7wEQVBzKd0Ce5Rl3zkiWLFliHnvOxVbmusOHD5Md/kMDPSB1VgE9x/RwkwNt85YCdLogpXPDjECwSjHmJwmDFoMes8bPZzIiXPKgz61kcDzAnjlzpjEOnhMmArCWq5yV/4Z3+4DmFLS3HehzfcEUANAIKwC0fv365PcqKPHAA/fnNT+CAJue4/CjoElxDiLszISQF9+fzceB3xDKOB35BJQAnudhvHlf+DHWrl1rvgbAj//hPu1G/BB5GnUcmh5/ybVaUXpUe1Fis8gFn4MeOu8mU9pncrdMWvxE9B3WhgBhZcQFVaHNSyrUEVUwKDF33csfcqZRR21rsloVWbqrSstklWuqVN14aD1LYO7aP2+2s1ZntbW0URTnL6Jyd8iZ10fJCkOkUZgcDNhpgRkNflSJAM9I2lJ04oycOMTRk+SREsfVkmwV2lP8ftGuUCYo8JcmUZ3Nix83ak/RiElarrOgBig6YKdL9ndgIPvkRV2nlNTd5OSZsvKFpDcptXVQALsixyKvftb2xI6IAQDAZAb0SGacMUNloqDN+NsbGgZg9VXetMdVcASqjcZB02MrenPtCxiYQO0Eg5hVDPw0vQd0DvpfKKNrrUpkY29iOyNooMWAA3s2Bj0CA4HE+TjioJWwDBreZjzQX9IkHKCtoN5gebFZc4uKWTAWLhAc9F9WElTTqmpocxyK9AchiLBhYvOJaQHovR/Y6A+pCCrCk/GFDTgDgbGg2fE3QM0Zz2rlzEOYOFtJa3r6h9akAXrvE3+7TY/Qpl/ulEW7+nIj44LQ42+0Oasx2OsIZhx5MDRWamJ6z3feH+7DmK1Q2vBY0zs+AHQMfFgRxzEu6zasS3r3CsuhLoC4Vny8v5eyQY8dzAKZxf/a5gqcYP+WtmyytFkndu9KxispxVDluA9r2kHrh5DVsJ69Wvux+4jOj3vsx2FfsG24cLv9vJx7O5PDKp01YPSopKfWgPOdJOJI1zgjKQozqFJxg77S5taX3D0OykvKenwf2Z4tm7cmV8y9PxmlAhX0OWxcIFFFKCSx+cmfW3nn2o9PSCZq4vcUyEK4cOgTgPfVAV856AjI7eVFzkhsQmw6qCMvieW0rIanHlvbHXm8wGVyUKGBsLGx/QCVgx7PPA07k4mDpr5a+xD8RQMAJnts0wNaFy44lmqqa2yZ6UllHuI4WAgaDHBAg50pIGDcacR1cUTi5Ua7cA62Kd5qB7R/Yvfy3NinseCi31wb02CeymrFoAfYaFBaoyrTwoRorBrgvMIUgbE0afsumh5G5E4wn+inFPfx6Le/ZRqXZUcEE9Qequ3vh+eO6T1CDifbvn37zGnWIge02/UOekwxBDWCB3bE3/4+YRM4N6fePjX4NzQHXpOPCrMJBoEJgWDBoz9r1iyj/4wf7zduDman91lzxU0rlgxpDQ0N7eZcsflaNuiLXeScBrThwYesrjq10a6RlOwhWpO3RUTPD2/7p9nOtysvumnVHAgtnl0XZymv4b6vWt64zdodd/3inyaVJLvMLc0d12D++eGvK+/+VFsCnPTsM+as89rfaGhiCY7KTKgR5X9J9ek/++J6q6sW8nlqFUE2c8OD85Ldzy1PPqpSWmMeUYINZe19NxoarBjoDUhKiT1VRRYBPbTTtGJOWjMR0Pz4AWJHXgxMtAmOKwSDn/eUdkjCMNx774DF1qRP0E8aAocJiNnBd9imUHy85XeqDh3ORDzraCoa12HS43jE8w8VD3HkuRWR3J4A7sF1ocVMej8XAYyWo6HFXdtxPEucCEdvDgLosj1HjvLCcNDmaHrW4C+1ktxtjfMAJXY3NN+XLONjXKghQAGvOyKdZSB86uvrTUDFjjwADhthyY7VD5ZI0er4EHhehIuPB+vyMAKen3GAhQB67vcNJXmJg6Tom3vvEZQs4WV54DmO53fnKKBPN2c9F3zfEXpfFByi2q/KgUEete6iVNeqwAVaH6rRrHpwpDvuIhoyRbnWLGTQNmYQ1SannzQrWn7ZdTckw7Unn9rdCA7SGL9PdImH3i27n1TE05Wt93klZRh4y2dCxhaJDE+2uPXZX1myj3rVpX954WMKoV2gUNwKc8rx20tK9tFVGnGcMuoMUboqa5GJ0dngt4AiTW40EUtu2KfY1rxIgIXW9cay2zZ5cKHXAADQ9+odbMp4ffknSiv+HeV2Z0IDACQ9EV1f07MBWNZ6CSqByrIP42llLXJHHADBFt6s94H2YVIhNPopkw9m0LZt2wxETKZYgyE4EFgIFZx5tXXyhqv9VYke8QdwT6g62tdbTLOZ4DS0JSYNUWZ4mqHdCA3MF6g2TAZ/AsIN86FOApuxgDbjqPLlMQQfWrpxR6MBD8EEvce2xdvuzZfoXMv68hu/I8SOSAn4mjljeettqrQrJhivpS9bpqVAARswc38E1JQpU2ylw1mCjzkMhfcXjxMRdrAtBAKfAwcNtEAaxpHjEG6YJTznuTPnksPHDifLly3Px1zMnTc36VvVNyy/RXQdpoVwZD5B73l+TJlCUXjx3O4UTZ9/0dLKrXKOoZHJjkvtLbKg1qkM8slDR5I3BMg6VaiFTpsCty2Fhttku1Imv66c5QTU4My7dc3vpIVJJRQ86adbWpOV2vhD9Z0WScrBomoO+uDVVHZV1TljWy81zi5XLn7sfoQFzKBZlVKvUI43hAnfB6aR2wjU2WjPXQ9hxeRk4vBSAD9UjkmOB9g1Ey9zw4sbkl9qp+AOmTdMSKgfv+PowmmEswrNgO0MCPl7gEKMmcj4AQj7xL5Fi0A/WcqjYZ/H962qqrIlIe5Doy/QZSYx/UWYoNUAgdNWt835HiD6tVmqgzYDXNbgeV8hlVnYMEXjc82aNTaJAS/OKxq0HbCY515OPDSrg4Pnx/lFXAHP4lQWIYV3msAlJjxr4a7hON6dj27eYFZhdnAvZ0DeJwQbwhDbnPEBMPSHhvnDdRHM+D3WqnYeDIT+8/yYOjhgcSQ+oiIpXINzWY7jXvgkMEVgCJgvfMcYT5wwMfmTagUg0GEnAJ3xQCji52FFADPQ+0RfEDDTpyuRppYdQ268MK6wARgEwUhcB7aF6cCyX6ldlp0CeqPgtgkn2Of827V+g4GNVMnUJb9KGW48Mg7tjT+ATw+UWaHsNBxDbvEV4yckd2z5e9D0AjOsgDVVsobgQ/iDKrmO+dH3k1rZr9aMvrNvOXzigd8pW446cdTQo5opwqdGecYt20+0dslW2kL0qTNkARrsH9puzERCCiOh+RzxsRHmHfYXBFgJQUUT0wj08P+jGXHuAXK0iV8LSs731yhmAU3A5GIycTxAYjL4/fwTrYDNyu8cxz0AcXfVOAcsAA6BQITggP4D8sBljAhZZZJ5bHetyjdjzxP9lbZLfex86Yj1b84F3IS/MskRbE5teV6W2OLnHz263hyN7vwDZEQkAi7W6GEa/pyMBZoeWm0MK+f0Akg806CBg5JuKo7ilJtVC0JifQz49Obf8XyYM7y/9Di64INNsMZO/+kLfeD/ODl9PwSCin4hhLDnYSa8N/rFvUZePdLGmrGhTzSfK/wfpyoMJtb09InrePw/90TQxH6VQvNX6dYz4vQ6PNsJv8UBxonRIq3+2qGwXQOfXlDlsA9rL/sXkiGSXlVKr9VGzS8y7zvJFGnVKjI4NFc9J3QlrJUfbfxXsl2VU9geO2QyzjDzzZtDj/83y4HXqAo05Bg7sWdXUqd48BHKV3/ZuLF5cLXfydS+rx1+7DJP8EnrAtGHPJbI7viLHYBcPtaYfnwhSe7nxtrWaXbWOfG90tMgtgfTtiGTOb1hJ+5r+tx2z5EL3vGxiH9LXyPd56wxiscy/p1rFRun+Pdiz55+xVnjkn5nfgwCH2Ecv4O4j+nz/F7pdxb3r9AzBSd1WD4tqek7B/SpocnHs7QFtgBqKpqSX+2MAlMqVYGTbLpWNlnlr/so15rnCbD9N2butqnkMEA5DzseeU2e40qyyQ6+A8rn94ZspmPbdyY9a/sng1Vkc6goUbWi2Nq3KFQsDhvLimAoE9CFDku/UAdifLznRk+DrxSo/RqFJnwhoMfHlxIMhSakAzML2PGzFTq/kKBx/4dT2FJCqtC9ssay3GfJArT3o5zniccmPS8KveM4P36WwE8rhvy71/zHjIrnQiEheYHg6kzQt3U61qDh/66Rz8pGZfcbMfcHROdO7HlNqZ67Jr1UConlNva8V8hxUqGEgN1yWwg5n6CeU4qeowJsi+y5k6/vVQ5+lbfq0j3praAaYu0RIHXy3EMZbQA6IZjuHWL/gtNd68f2WTzhsyZOORO51ITJAkna/i4F5HIEXDGAFRvLtDYrpd2ynte1XCzcfDz9t0JCK6vfaaHq/U8LqKxrlyMAYq1fTLhkHZclVOLvimn7TqL3qS5kgM3qnXvAS2RTt8qObd6y1RL9H1O+dAphnD7YbFFyJFt8W2C/SOCnGgr5v3HyUaPsEpkH/eTUgiVUyvZyhLcxgnCTPJ23Pr07dD6WvvGESEvlQi+91ATNAk852qzYREyDoZimLaS1ssBWTHum+1Po/FJATY9jRwVPoefJeo/pPpb7LuI+xsKjGHhL0fRy3llW//43oC8m0t/77b0ReG8E/q8j8B8w3vw1UzCKXgAAAABJRU5ErkJggg==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2013.middleware-conference.org/img/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1" y="188640"/>
            <a:ext cx="5099641" cy="8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reat W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8" y="188640"/>
            <a:ext cx="1508546" cy="8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512168" cy="8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spd="slow" advTm="144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Question: Are these problems pervasive or nitpicking?</a:t>
            </a:r>
            <a:endParaRPr 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6748"/>
            <a:ext cx="8363272" cy="4689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[IMC 2012] Measurement of Dropbox traffic in two </a:t>
            </a:r>
            <a:r>
              <a:rPr 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European university </a:t>
            </a:r>
            <a:r>
              <a:rPr 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campuses and two residential districts, involving 10,000+ users and millions of data updates </a:t>
            </a:r>
            <a:endParaRPr lang="en-US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71235" r="33691" b="6081"/>
          <a:stretch/>
        </p:blipFill>
        <p:spPr bwMode="auto">
          <a:xfrm>
            <a:off x="1691680" y="2683078"/>
            <a:ext cx="5160476" cy="29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3096617" y="4617132"/>
            <a:ext cx="72008" cy="72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>
            <a:stCxn id="8" idx="1"/>
          </p:cNvCxnSpPr>
          <p:nvPr/>
        </p:nvCxnSpPr>
        <p:spPr>
          <a:xfrm flipH="1">
            <a:off x="3203848" y="4042519"/>
            <a:ext cx="504056" cy="5379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7904" y="350391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For 8.5%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 users, &gt;10%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of their traffic is generated in response to frequent, short updates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>
            <a:stCxn id="6" idx="0"/>
          </p:cNvCxnSpPr>
          <p:nvPr/>
        </p:nvCxnSpPr>
        <p:spPr>
          <a:xfrm>
            <a:off x="3132621" y="4617132"/>
            <a:ext cx="0" cy="252028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699792" y="4653136"/>
            <a:ext cx="432050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569434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As cloud computing becomes more pervasive, more local things will be migrated to the cloud, thus involving more frequent, short data updates 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0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Background &amp; Problems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b="1" dirty="0" smtClean="0"/>
              <a:t> Understanding Dropbox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UDS middleware to address the problems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inotify+ &amp; UDS+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The End</a:t>
            </a:r>
            <a:endParaRPr lang="zh-CN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Deep Understanding of Dropbox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How does the Dropbox client work?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We use </a:t>
            </a:r>
            <a:r>
              <a:rPr lang="en-US" altLang="zh-CN" sz="2400" dirty="0" smtClean="0">
                <a:solidFill>
                  <a:srgbClr val="0000FF"/>
                </a:solidFill>
                <a:ea typeface="微软雅黑" pitchFamily="34" charset="-122"/>
              </a:rPr>
              <a:t>“</a:t>
            </a:r>
            <a:r>
              <a:rPr lang="en-US" altLang="zh-CN" sz="2400" i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strace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en-US" altLang="zh-CN" sz="2400" dirty="0" smtClean="0">
                <a:solidFill>
                  <a:srgbClr val="0000FF"/>
                </a:solidFill>
                <a:ea typeface="微软雅黑" pitchFamily="34" charset="-122"/>
              </a:rPr>
              <a:t>”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on top of Linux 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And meanwhile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record &amp; analyze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 communication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packets to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figure out the working principle of Dropbox client</a:t>
            </a:r>
            <a:endParaRPr lang="en-US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5"/>
          <a:stretch/>
        </p:blipFill>
        <p:spPr bwMode="auto">
          <a:xfrm>
            <a:off x="4427984" y="4266556"/>
            <a:ext cx="4069194" cy="5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2674"/>
            <a:ext cx="3476432" cy="2698694"/>
          </a:xfrm>
          <a:prstGeom prst="rect">
            <a:avLst/>
          </a:prstGeom>
        </p:spPr>
      </p:pic>
      <p:cxnSp>
        <p:nvCxnSpPr>
          <p:cNvPr id="10" name="曲线连接符 9"/>
          <p:cNvCxnSpPr/>
          <p:nvPr/>
        </p:nvCxnSpPr>
        <p:spPr>
          <a:xfrm rot="5400000" flipH="1" flipV="1">
            <a:off x="3825940" y="5131212"/>
            <a:ext cx="1224136" cy="844048"/>
          </a:xfrm>
          <a:prstGeom prst="curvedConnector3">
            <a:avLst>
              <a:gd name="adj1" fmla="val 4693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endCxn id="14" idx="0"/>
          </p:cNvCxnSpPr>
          <p:nvPr/>
        </p:nvCxnSpPr>
        <p:spPr>
          <a:xfrm flipV="1">
            <a:off x="3040014" y="4266556"/>
            <a:ext cx="3422567" cy="746620"/>
          </a:xfrm>
          <a:prstGeom prst="curvedConnector4">
            <a:avLst>
              <a:gd name="adj1" fmla="val 20277"/>
              <a:gd name="adj2" fmla="val 1306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形标注 5"/>
          <p:cNvSpPr/>
          <p:nvPr/>
        </p:nvSpPr>
        <p:spPr>
          <a:xfrm>
            <a:off x="6248292" y="5413817"/>
            <a:ext cx="2644188" cy="720080"/>
          </a:xfrm>
          <a:prstGeom prst="wedgeEllipseCallout">
            <a:avLst>
              <a:gd name="adj1" fmla="val -31968"/>
              <a:gd name="adj2" fmla="val -1315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 &amp; Computation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 flipH="1" flipV="1">
            <a:off x="5076058" y="4941169"/>
            <a:ext cx="1172234" cy="8326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6913494" y="3130132"/>
            <a:ext cx="2048828" cy="936103"/>
          </a:xfrm>
          <a:prstGeom prst="wedgeRoundRectCallout">
            <a:avLst>
              <a:gd name="adj1" fmla="val -64531"/>
              <a:gd name="adj2" fmla="val 6931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(1)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Recalculating 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&amp; (2) </a:t>
            </a:r>
            <a:r>
              <a:rPr lang="en-US" altLang="zh-CN" sz="1600" b="1" dirty="0">
                <a:solidFill>
                  <a:schemeClr val="tx1"/>
                </a:solidFill>
              </a:rPr>
              <a:t>D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elivering 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the changed bits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Principle of Dropbox Client</a:t>
            </a:r>
            <a:endParaRPr lang="zh-CN" altLang="en-US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1627"/>
            <a:ext cx="8489375" cy="21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圆角矩形标注 74"/>
          <p:cNvSpPr/>
          <p:nvPr/>
        </p:nvSpPr>
        <p:spPr>
          <a:xfrm>
            <a:off x="179513" y="2132856"/>
            <a:ext cx="2376264" cy="1070828"/>
          </a:xfrm>
          <a:prstGeom prst="wedgeRoundRectCallout">
            <a:avLst>
              <a:gd name="adj1" fmla="val 29329"/>
              <a:gd name="adj2" fmla="val 12146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First, Dropbox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client must </a:t>
            </a:r>
            <a:r>
              <a:rPr lang="en-US" altLang="zh-CN" dirty="0" smtClean="0">
                <a:solidFill>
                  <a:srgbClr val="FF0000"/>
                </a:solidFill>
              </a:rPr>
              <a:t>re-index</a:t>
            </a:r>
            <a:r>
              <a:rPr lang="en-US" altLang="zh-CN" dirty="0" smtClean="0">
                <a:solidFill>
                  <a:schemeClr val="tx1"/>
                </a:solidFill>
              </a:rPr>
              <a:t> the updated file --- </a:t>
            </a:r>
            <a:r>
              <a:rPr lang="en-US" altLang="zh-CN" dirty="0" smtClean="0">
                <a:solidFill>
                  <a:srgbClr val="FF0000"/>
                </a:solidFill>
              </a:rPr>
              <a:t>computation intensive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6" name="圆角矩形标注 75"/>
          <p:cNvSpPr/>
          <p:nvPr/>
        </p:nvSpPr>
        <p:spPr>
          <a:xfrm>
            <a:off x="2834835" y="2132856"/>
            <a:ext cx="2313229" cy="1070828"/>
          </a:xfrm>
          <a:prstGeom prst="wedgeRoundRectCallout">
            <a:avLst>
              <a:gd name="adj1" fmla="val 1119"/>
              <a:gd name="adj2" fmla="val 12125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 file is considered “synchronized” to the cloud only when the cloud returns ACK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圆角矩形标注 77"/>
          <p:cNvSpPr/>
          <p:nvPr/>
        </p:nvSpPr>
        <p:spPr>
          <a:xfrm>
            <a:off x="3635896" y="5445224"/>
            <a:ext cx="3456384" cy="1152128"/>
          </a:xfrm>
          <a:prstGeom prst="wedgeRoundRectCallout">
            <a:avLst>
              <a:gd name="adj1" fmla="val -67956"/>
              <a:gd name="adj2" fmla="val -551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Sometimes, when data updates happen even faster than the file re-indexing speed, they are also “batched” for synchronization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724128" y="2132633"/>
            <a:ext cx="3240360" cy="1071051"/>
          </a:xfrm>
          <a:prstGeom prst="wedgeRoundRectCallout">
            <a:avLst>
              <a:gd name="adj1" fmla="val -3518"/>
              <a:gd name="adj2" fmla="val 1070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This is why some data updates are “</a:t>
            </a:r>
            <a:r>
              <a:rPr lang="en-US" altLang="zh-CN" dirty="0" smtClean="0">
                <a:solidFill>
                  <a:srgbClr val="FF0000"/>
                </a:solidFill>
              </a:rPr>
              <a:t>batched</a:t>
            </a:r>
            <a:r>
              <a:rPr lang="en-US" altLang="zh-CN" dirty="0" smtClean="0">
                <a:solidFill>
                  <a:schemeClr val="tx1"/>
                </a:solidFill>
              </a:rPr>
              <a:t>” for synchronization </a:t>
            </a:r>
            <a:r>
              <a:rPr lang="en-US" altLang="zh-CN" dirty="0" smtClean="0">
                <a:solidFill>
                  <a:srgbClr val="FF0000"/>
                </a:solidFill>
              </a:rPr>
              <a:t>unintentionllay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The four basic components of Dropbox client behavior </a:t>
            </a:r>
          </a:p>
        </p:txBody>
      </p:sp>
    </p:spTree>
    <p:extLst>
      <p:ext uri="{BB962C8B-B14F-4D97-AF65-F5344CB8AC3E}">
        <p14:creationId xmlns:p14="http://schemas.microsoft.com/office/powerpoint/2010/main" val="27756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Background &amp; Problems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Understanding Dropbox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b="1" dirty="0"/>
              <a:t> </a:t>
            </a:r>
            <a:r>
              <a:rPr lang="en-US" altLang="zh-CN" sz="4000" b="1" dirty="0" smtClean="0"/>
              <a:t>UDS middleware to address the problems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inotify+ &amp; UDS+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The End</a:t>
            </a:r>
            <a:endParaRPr lang="zh-CN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5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UDS middleware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2016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pdate-batched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elayed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ync</a:t>
            </a:r>
          </a:p>
          <a:p>
            <a:pPr marL="0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- Set a </a:t>
            </a:r>
            <a:r>
              <a:rPr lang="en-US" altLang="zh-CN" sz="19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middlebox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and a </a:t>
            </a:r>
            <a:r>
              <a:rPr lang="en-US" altLang="zh-CN" sz="19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byte counter 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for the batched updates </a:t>
            </a:r>
          </a:p>
          <a:p>
            <a:pPr marL="0" indent="0">
              <a:buNone/>
            </a:pP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- Frequent, short updates are batched in a </a:t>
            </a:r>
            <a:r>
              <a:rPr lang="en-US" altLang="zh-CN" sz="19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controlled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manner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2093"/>
            <a:ext cx="3744416" cy="20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15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87824" y="3789040"/>
            <a:ext cx="936104" cy="1187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23528" y="1196752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Given that batched sync can effectively save traffic …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- Why not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intentionally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perform batched sync?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95536" y="3861048"/>
            <a:ext cx="1944216" cy="1944216"/>
          </a:xfrm>
          <a:prstGeom prst="wedgeRoundRectCallout">
            <a:avLst>
              <a:gd name="adj1" fmla="val 85372"/>
              <a:gd name="adj2" fmla="val -352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UDS: the </a:t>
            </a:r>
            <a:r>
              <a:rPr lang="en-US" altLang="zh-CN" b="1" dirty="0" smtClean="0">
                <a:solidFill>
                  <a:srgbClr val="0000FF"/>
                </a:solidFill>
              </a:rPr>
              <a:t>straightforward </a:t>
            </a:r>
            <a:r>
              <a:rPr lang="en-US" altLang="zh-CN" b="1" dirty="0" smtClean="0">
                <a:solidFill>
                  <a:srgbClr val="0000FF"/>
                </a:solidFill>
              </a:rPr>
              <a:t>s</a:t>
            </a:r>
            <a:r>
              <a:rPr lang="en-US" altLang="zh-CN" b="1" dirty="0" smtClean="0">
                <a:solidFill>
                  <a:srgbClr val="0000FF"/>
                </a:solidFill>
              </a:rPr>
              <a:t>olution 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(still using inotify &amp; </a:t>
            </a:r>
            <a:r>
              <a:rPr lang="en-US" altLang="zh-CN" dirty="0" err="1" smtClean="0">
                <a:solidFill>
                  <a:schemeClr val="tx1"/>
                </a:solidFill>
              </a:rPr>
              <a:t>rsync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UDS byte counter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269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What is a proper size of the byte counter?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16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5460"/>
            <a:ext cx="3465722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椭圆 10"/>
          <p:cNvSpPr/>
          <p:nvPr/>
        </p:nvSpPr>
        <p:spPr>
          <a:xfrm>
            <a:off x="1763688" y="3374130"/>
            <a:ext cx="72008" cy="72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835696" y="3446138"/>
            <a:ext cx="144016" cy="2463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368364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Inflection point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18" y="2685772"/>
            <a:ext cx="3543914" cy="1933200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1763688" y="22983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Non-linear</a:t>
            </a:r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6084168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inear</a:t>
            </a:r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446784" y="5055567"/>
            <a:ext cx="370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Byte counter = 250 KB</a:t>
            </a:r>
            <a:endParaRPr lang="zh-CN" altLang="en-US" sz="2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9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83" y="1259200"/>
            <a:ext cx="4508821" cy="2529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Real Effect of UDS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17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10800000">
            <a:off x="4994086" y="1733129"/>
            <a:ext cx="225986" cy="50405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5004048" y="2453209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箭头连接符 19"/>
          <p:cNvCxnSpPr>
            <a:stCxn id="21" idx="1"/>
          </p:cNvCxnSpPr>
          <p:nvPr/>
        </p:nvCxnSpPr>
        <p:spPr>
          <a:xfrm flipH="1" flipV="1">
            <a:off x="5292080" y="2708920"/>
            <a:ext cx="648072" cy="55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/>
          <p:nvPr/>
        </p:nvSpPr>
        <p:spPr>
          <a:xfrm>
            <a:off x="5940152" y="251438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UDS traffic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箭头连接符 22"/>
          <p:cNvCxnSpPr>
            <a:stCxn id="24" idx="1"/>
          </p:cNvCxnSpPr>
          <p:nvPr/>
        </p:nvCxnSpPr>
        <p:spPr>
          <a:xfrm flipH="1" flipV="1">
            <a:off x="5292080" y="1999292"/>
            <a:ext cx="648072" cy="55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2"/>
          <p:cNvSpPr txBox="1"/>
          <p:nvPr/>
        </p:nvSpPr>
        <p:spPr>
          <a:xfrm>
            <a:off x="5940152" y="180475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traffic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0515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79" y="3996262"/>
            <a:ext cx="4133085" cy="2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12"/>
          <p:cNvSpPr txBox="1"/>
          <p:nvPr/>
        </p:nvSpPr>
        <p:spPr>
          <a:xfrm>
            <a:off x="2627784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Dropbox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3568" y="3861048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860032" y="3861048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1427916" y="4044646"/>
            <a:ext cx="330721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4" grpId="0"/>
      <p:bldP spid="27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Background &amp; Problems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Understanding Dropbox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UDS middleware to address the problems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b="1" dirty="0"/>
              <a:t> </a:t>
            </a:r>
            <a:r>
              <a:rPr lang="en-US" altLang="zh-CN" sz="4000" b="1" dirty="0" smtClean="0"/>
              <a:t>inotify+ &amp; UDS+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The End</a:t>
            </a:r>
            <a:endParaRPr lang="zh-CN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8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story is not over yet …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269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UDS has two potential shortcomings: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19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1933"/>
            <a:ext cx="3744416" cy="20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椭圆 15"/>
          <p:cNvSpPr/>
          <p:nvPr/>
        </p:nvSpPr>
        <p:spPr>
          <a:xfrm>
            <a:off x="467544" y="2348880"/>
            <a:ext cx="936104" cy="1187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467544" y="4962209"/>
            <a:ext cx="3600400" cy="720080"/>
          </a:xfrm>
          <a:prstGeom prst="wedgeEllipseCallout">
            <a:avLst>
              <a:gd name="adj1" fmla="val -29605"/>
              <a:gd name="adj2" fmla="val -2471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Middlebox costs extra storage space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95" y="2484094"/>
            <a:ext cx="4133085" cy="2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椭圆形标注 22"/>
          <p:cNvSpPr/>
          <p:nvPr/>
        </p:nvSpPr>
        <p:spPr>
          <a:xfrm>
            <a:off x="5076056" y="5013176"/>
            <a:ext cx="3816424" cy="720080"/>
          </a:xfrm>
          <a:prstGeom prst="wedgeEllipseCallout">
            <a:avLst>
              <a:gd name="adj1" fmla="val 28526"/>
              <a:gd name="adj2" fmla="val -2533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 utilization still grows with the file size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012160" y="3356992"/>
            <a:ext cx="2160240" cy="504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b="1" dirty="0" smtClean="0"/>
              <a:t> Background &amp; Problems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 Understanding Dropbox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UDS middleware to address the problems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inotify+ &amp; UDS+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The End</a:t>
            </a:r>
            <a:endParaRPr lang="zh-CN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4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4211960" y="1556792"/>
            <a:ext cx="1296144" cy="3600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if </a:t>
            </a:r>
            <a:r>
              <a:rPr lang="en-US" altLang="zh-CN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inotify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reports more …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5"/>
          <a:stretch/>
        </p:blipFill>
        <p:spPr bwMode="auto">
          <a:xfrm>
            <a:off x="4427984" y="1818284"/>
            <a:ext cx="4069194" cy="5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3476432" cy="2698694"/>
          </a:xfrm>
          <a:prstGeom prst="rect">
            <a:avLst/>
          </a:prstGeom>
        </p:spPr>
      </p:pic>
      <p:cxnSp>
        <p:nvCxnSpPr>
          <p:cNvPr id="7" name="曲线连接符 6"/>
          <p:cNvCxnSpPr/>
          <p:nvPr/>
        </p:nvCxnSpPr>
        <p:spPr>
          <a:xfrm rot="5400000" flipH="1" flipV="1">
            <a:off x="3825940" y="2682940"/>
            <a:ext cx="1224136" cy="844048"/>
          </a:xfrm>
          <a:prstGeom prst="curvedConnector3">
            <a:avLst>
              <a:gd name="adj1" fmla="val 4693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曲线连接符 7"/>
          <p:cNvCxnSpPr>
            <a:endCxn id="5" idx="0"/>
          </p:cNvCxnSpPr>
          <p:nvPr/>
        </p:nvCxnSpPr>
        <p:spPr>
          <a:xfrm flipV="1">
            <a:off x="3040014" y="1818284"/>
            <a:ext cx="3422567" cy="746620"/>
          </a:xfrm>
          <a:prstGeom prst="curvedConnector4">
            <a:avLst>
              <a:gd name="adj1" fmla="val 20277"/>
              <a:gd name="adj2" fmla="val 1306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形标注 8"/>
          <p:cNvSpPr/>
          <p:nvPr/>
        </p:nvSpPr>
        <p:spPr>
          <a:xfrm>
            <a:off x="6248292" y="2965545"/>
            <a:ext cx="2644188" cy="720080"/>
          </a:xfrm>
          <a:prstGeom prst="wedgeEllipseCallout">
            <a:avLst>
              <a:gd name="adj1" fmla="val -31968"/>
              <a:gd name="adj2" fmla="val -1315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 &amp; Computation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>
            <a:stCxn id="9" idx="2"/>
          </p:cNvCxnSpPr>
          <p:nvPr/>
        </p:nvCxnSpPr>
        <p:spPr>
          <a:xfrm flipH="1" flipV="1">
            <a:off x="5076058" y="2492897"/>
            <a:ext cx="1172234" cy="8326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4"/>
          <a:stretch/>
        </p:blipFill>
        <p:spPr bwMode="auto">
          <a:xfrm>
            <a:off x="4427984" y="4295022"/>
            <a:ext cx="4140000" cy="6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下箭头 11"/>
          <p:cNvSpPr/>
          <p:nvPr/>
        </p:nvSpPr>
        <p:spPr>
          <a:xfrm>
            <a:off x="4716016" y="2512452"/>
            <a:ext cx="251161" cy="17086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1640" y="5301208"/>
            <a:ext cx="6768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it possible to directly get the changed bits without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rsync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(only with 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inotify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848763" y="959321"/>
            <a:ext cx="2048828" cy="728217"/>
          </a:xfrm>
          <a:prstGeom prst="wedgeRoundRectCallout">
            <a:avLst>
              <a:gd name="adj1" fmla="val -64531"/>
              <a:gd name="adj2" fmla="val 6931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(1)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Recalculating 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&amp; (2) </a:t>
            </a:r>
            <a:r>
              <a:rPr lang="en-US" altLang="zh-CN" sz="1600" b="1" dirty="0">
                <a:solidFill>
                  <a:schemeClr val="tx1"/>
                </a:solidFill>
              </a:rPr>
              <a:t>D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elivering 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the changed bits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80309" y="940127"/>
            <a:ext cx="340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we need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rsync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3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2" grpId="0" animBg="1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2428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Implementing </a:t>
            </a:r>
            <a:r>
              <a:rPr lang="en-US" altLang="zh-CN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inotify+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4942" y="2780928"/>
            <a:ext cx="314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 the Linux kernel with 160 lines of code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93464" y="1467280"/>
            <a:ext cx="8255000" cy="953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u="sng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2800" u="sng" dirty="0" smtClean="0">
                <a:latin typeface="微软雅黑" pitchFamily="34" charset="-122"/>
                <a:ea typeface="微软雅黑" pitchFamily="34" charset="-122"/>
              </a:rPr>
              <a:t>notify+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is possible, but requires modification to the Linux kernel, as </a:t>
            </a:r>
            <a:r>
              <a:rPr lang="en-US" altLang="zh-CN" sz="2800" u="sng" dirty="0" smtClean="0">
                <a:latin typeface="微软雅黑" pitchFamily="34" charset="-122"/>
                <a:ea typeface="微软雅黑" pitchFamily="34" charset="-122"/>
              </a:rPr>
              <a:t>inotify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is a kernel API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810731"/>
            <a:ext cx="3975443" cy="318192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04942" y="4437112"/>
            <a:ext cx="3146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are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exposing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offset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of changed bits, not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calculating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them!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04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notify+  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  UDS+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22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0515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79" y="2412086"/>
            <a:ext cx="4133085" cy="2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2"/>
          <p:cNvSpPr txBox="1"/>
          <p:nvPr/>
        </p:nvSpPr>
        <p:spPr>
          <a:xfrm>
            <a:off x="2627784" y="3212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Dropbox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3568" y="2276872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60032" y="2276872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3"/>
          <a:stretch/>
        </p:blipFill>
        <p:spPr bwMode="auto">
          <a:xfrm>
            <a:off x="2421316" y="4785474"/>
            <a:ext cx="3943018" cy="18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椭圆 24"/>
          <p:cNvSpPr/>
          <p:nvPr/>
        </p:nvSpPr>
        <p:spPr>
          <a:xfrm>
            <a:off x="2699792" y="5805264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3608" y="1476073"/>
            <a:ext cx="694320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Almost zero extra storage space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6012160" y="3356992"/>
            <a:ext cx="2160240" cy="504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3607267" y="6021288"/>
            <a:ext cx="2116861" cy="243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979712" y="2996952"/>
            <a:ext cx="1872208" cy="9361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Modifying the Linux kernel …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84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we asking for troubles to modify the Linux kernel? If Linus Torvalds (Linux kernel community)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disagrees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…</a:t>
            </a: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essential goal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To demonstrate and advocate that a more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general, powerful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(and secure)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filesyste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event reporting kernel API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(inotify+)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</a:t>
            </a:r>
            <a:r>
              <a:rPr lang="en-US" altLang="zh-CN" sz="2400" u="sng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worthwhile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optimizing cloud storage services.</a:t>
            </a: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 descr="http://linuxologist.com/wp-content/uploads/2012/06/linus-torvalds-middle-f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80508"/>
            <a:ext cx="2664296" cy="2084596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3220990" cy="1982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429000"/>
            <a:ext cx="1966906" cy="1210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28832" b="42227"/>
          <a:stretch/>
        </p:blipFill>
        <p:spPr>
          <a:xfrm>
            <a:off x="3360540" y="3186444"/>
            <a:ext cx="1316172" cy="13492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35825" r="14866" b="42125"/>
          <a:stretch/>
        </p:blipFill>
        <p:spPr>
          <a:xfrm>
            <a:off x="5106919" y="3501008"/>
            <a:ext cx="3641545" cy="864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5536" y="2268161"/>
            <a:ext cx="829126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major concern lies in security issues …</a:t>
            </a:r>
            <a:endParaRPr lang="zh-CN" altLang="en-US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3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fantasy080\AppData\Roaming\Tencent\Users\69900639\QQ\WinTemp\RichOle\HO(%9%O%ZE(O9DE2CEXA[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2687"/>
            <a:ext cx="28860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2123728" y="13216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also have a live demo poster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3728" y="1929606"/>
            <a:ext cx="4648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</a:rPr>
              <a:t>Middleware’13 Live Demo Poster:</a:t>
            </a:r>
            <a:endParaRPr lang="en-US" altLang="zh-CN" b="1" dirty="0" smtClean="0">
              <a:latin typeface="Times New Roman" panose="02020603050405020304" pitchFamily="18" charset="0"/>
              <a:hlinkClick r:id="rId3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hlinkClick r:id="rId3"/>
              </a:rPr>
              <a:t>T-CloudDisk</a:t>
            </a:r>
            <a:r>
              <a:rPr lang="en-US" altLang="zh-CN" b="1" dirty="0">
                <a:latin typeface="Times New Roman" panose="02020603050405020304" pitchFamily="18" charset="0"/>
                <a:hlinkClick r:id="rId3"/>
              </a:rPr>
              <a:t>: A Tunable Cloud Storage Service for Flexible Batched Synchronization</a:t>
            </a:r>
            <a:endParaRPr lang="zh-CN" altLang="en-US" dirty="0"/>
          </a:p>
        </p:txBody>
      </p:sp>
      <p:sp>
        <p:nvSpPr>
          <p:cNvPr id="4" name="椭圆形标注 3"/>
          <p:cNvSpPr/>
          <p:nvPr/>
        </p:nvSpPr>
        <p:spPr>
          <a:xfrm>
            <a:off x="6876256" y="1772816"/>
            <a:ext cx="2088232" cy="936104"/>
          </a:xfrm>
          <a:prstGeom prst="wedgeEllipseCallout">
            <a:avLst>
              <a:gd name="adj1" fmla="val -82783"/>
              <a:gd name="adj2" fmla="val 25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Find me &amp; talk more!</a:t>
            </a:r>
            <a:endParaRPr lang="zh-CN" alt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41176" y="908720"/>
            <a:ext cx="1594520" cy="728956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End</a:t>
            </a:r>
            <a:endParaRPr lang="zh-CN" altLang="en-US" sz="5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332656"/>
            <a:ext cx="4648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</a:rPr>
              <a:t>Linux kernel patch for i</a:t>
            </a:r>
            <a:r>
              <a:rPr lang="en-US" altLang="zh-CN" b="1" dirty="0" smtClean="0">
                <a:latin typeface="Times New Roman" panose="02020603050405020304" pitchFamily="18" charset="0"/>
              </a:rPr>
              <a:t>notify+ :</a:t>
            </a:r>
          </a:p>
          <a:p>
            <a:r>
              <a:rPr lang="en-US" altLang="zh-CN" b="1" dirty="0"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altLang="zh-CN" b="1" dirty="0" smtClean="0">
                <a:latin typeface="Times New Roman" panose="02020603050405020304" pitchFamily="18" charset="0"/>
                <a:hlinkClick r:id="rId3"/>
              </a:rPr>
              <a:t>www.greenorbs.org/people/lzh/public%20data/inotify-patch.html </a:t>
            </a:r>
            <a:endParaRPr lang="en-US" altLang="zh-CN" b="1" dirty="0" smtClean="0">
              <a:latin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485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6104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Other cloud storage services</a:t>
            </a:r>
            <a:b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&amp; Operating systems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3" y="2906999"/>
            <a:ext cx="8910773" cy="3258305"/>
          </a:xfrm>
          <a:prstGeom prst="rect">
            <a:avLst/>
          </a:prstGeom>
        </p:spPr>
      </p:pic>
      <p:pic>
        <p:nvPicPr>
          <p:cNvPr id="12" name="Picture 4" descr="http://img.gawkerassets.com/img/17klu493ps77tjpg/xlarge.jpg"/>
          <p:cNvPicPr>
            <a:picLocks noChangeAspect="1" noChangeArrowheads="1"/>
          </p:cNvPicPr>
          <p:nvPr/>
        </p:nvPicPr>
        <p:blipFill rotWithShape="1">
          <a:blip r:embed="rId4" cstate="print"/>
          <a:srcRect l="21307" t="35699" r="60227" b="37001"/>
          <a:stretch/>
        </p:blipFill>
        <p:spPr bwMode="auto">
          <a:xfrm>
            <a:off x="1344413" y="1844824"/>
            <a:ext cx="779315" cy="648072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971" y="1936087"/>
            <a:ext cx="904877" cy="5568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845660"/>
            <a:ext cx="882550" cy="647236"/>
          </a:xfrm>
          <a:prstGeom prst="rect">
            <a:avLst/>
          </a:prstGeom>
        </p:spPr>
      </p:pic>
      <p:pic>
        <p:nvPicPr>
          <p:cNvPr id="14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57" y="1916832"/>
            <a:ext cx="535283" cy="5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6634394" y="1936086"/>
            <a:ext cx="601902" cy="5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39748"/>
            <a:ext cx="508088" cy="5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9680" r="27320" b="29840"/>
          <a:stretch/>
        </p:blipFill>
        <p:spPr>
          <a:xfrm>
            <a:off x="5148064" y="1916832"/>
            <a:ext cx="566988" cy="5916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25027"/>
            <a:ext cx="567869" cy="56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23"/>
    </mc:Choice>
    <mc:Fallback xmlns="">
      <p:transition spd="slow" advTm="17782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Drawback of Our Research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6" name="TextBox 6"/>
          <p:cNvSpPr txBox="1"/>
          <p:nvPr/>
        </p:nvSpPr>
        <p:spPr>
          <a:xfrm>
            <a:off x="827584" y="162880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Black-box measurement </a:t>
            </a:r>
            <a:r>
              <a:rPr lang="en-US" altLang="zh-C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middleware solution </a:t>
            </a:r>
            <a:r>
              <a:rPr lang="en-US" altLang="zh-C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are very insufficient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7" y="3501008"/>
            <a:ext cx="34353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55576" y="4581128"/>
            <a:ext cx="4464496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331634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What happens after the data packet dives into the cloud?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220072" y="4726885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“Google Drive, SkyDrive and Dropbox do have problems. But have you considered the problems from a system design/tradeoff perspective?”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8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23"/>
    </mc:Choice>
    <mc:Fallback xmlns="">
      <p:transition spd="slow" advTm="17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So the </a:t>
            </a:r>
            <a:r>
              <a:rPr lang="en-US" altLang="zh-CN" sz="3600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ThuCloudDisk</a:t>
            </a: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project started … 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28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529208" y="1556793"/>
            <a:ext cx="8219256" cy="7200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We are re-developing a small-scale Dropbox from scratch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5580112" y="251670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White-box measurement</a:t>
            </a:r>
            <a:endParaRPr lang="en-US" altLang="zh-C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4" y="2759768"/>
            <a:ext cx="4528410" cy="2541440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5580112" y="360611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Full knowledge of the system</a:t>
            </a:r>
            <a:endParaRPr lang="en-US" altLang="zh-C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580112" y="483025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any function as we like</a:t>
            </a:r>
            <a:endParaRPr lang="en-US" altLang="zh-C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520" y="5517232"/>
            <a:ext cx="4648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</a:rPr>
              <a:t>Middleware’13 Live Demo Poster:</a:t>
            </a:r>
            <a:endParaRPr lang="en-US" altLang="zh-CN" b="1" dirty="0" smtClean="0">
              <a:latin typeface="Times New Roman" panose="02020603050405020304" pitchFamily="18" charset="0"/>
              <a:hlinkClick r:id="rId4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hlinkClick r:id="rId4"/>
              </a:rPr>
              <a:t>T-CloudDisk</a:t>
            </a:r>
            <a:r>
              <a:rPr lang="en-US" altLang="zh-CN" b="1" dirty="0">
                <a:latin typeface="Times New Roman" panose="02020603050405020304" pitchFamily="18" charset="0"/>
                <a:hlinkClick r:id="rId4"/>
              </a:rPr>
              <a:t>: A Tunable Cloud Storage Service for Flexible Batched Synchronization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8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00"/>
    </mc:Choice>
    <mc:Fallback xmlns="">
      <p:transition spd="slow" advTm="11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979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http://www.thucloud.com</a:t>
            </a:r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6103218" cy="1918335"/>
          </a:xfrm>
          <a:prstGeom prst="rect">
            <a:avLst/>
          </a:prstGeom>
        </p:spPr>
      </p:pic>
      <p:pic>
        <p:nvPicPr>
          <p:cNvPr id="27" name="图片 26" descr="C:\Users\Zhenhua Li\Desktop\20131106_1555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152128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C:\Users\Zhenhua Li\Desktop\20131106_1612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1133636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8660" r="16647" b="41451"/>
          <a:stretch/>
        </p:blipFill>
        <p:spPr>
          <a:xfrm>
            <a:off x="5580112" y="3115087"/>
            <a:ext cx="2212776" cy="57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3422" r="9762" b="10520"/>
          <a:stretch/>
        </p:blipFill>
        <p:spPr>
          <a:xfrm>
            <a:off x="323528" y="4365104"/>
            <a:ext cx="1224136" cy="1224136"/>
          </a:xfrm>
          <a:prstGeom prst="rect">
            <a:avLst/>
          </a:prstGeom>
        </p:spPr>
      </p:pic>
      <p:pic>
        <p:nvPicPr>
          <p:cNvPr id="11" name="图片 10" descr="C:\Users\Zhenhua Li\Desktop\20131106_1610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9" y="3498132"/>
            <a:ext cx="3015273" cy="10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8" y="4103099"/>
            <a:ext cx="3302920" cy="22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Cloud Storage Service</a:t>
            </a:r>
            <a:endParaRPr lang="zh-CN" altLang="en-US" sz="2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7571183" cy="72007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Enabled by Cloud Computing &amp; Internet Broadband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Extremely popular in recent years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3" b="50727"/>
          <a:stretch/>
        </p:blipFill>
        <p:spPr>
          <a:xfrm>
            <a:off x="755576" y="2592416"/>
            <a:ext cx="792088" cy="11576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0" r="68694"/>
          <a:stretch/>
        </p:blipFill>
        <p:spPr>
          <a:xfrm>
            <a:off x="4315634" y="2592415"/>
            <a:ext cx="774109" cy="1157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-1" r="32574" b="51289"/>
          <a:stretch/>
        </p:blipFill>
        <p:spPr>
          <a:xfrm>
            <a:off x="1907705" y="2592415"/>
            <a:ext cx="866470" cy="115766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7" b="51066"/>
          <a:stretch/>
        </p:blipFill>
        <p:spPr>
          <a:xfrm>
            <a:off x="3134216" y="2592415"/>
            <a:ext cx="821377" cy="115766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50601" b="5386"/>
          <a:stretch/>
        </p:blipFill>
        <p:spPr>
          <a:xfrm>
            <a:off x="5479924" y="2348880"/>
            <a:ext cx="2578600" cy="1590025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5652120" y="4615968"/>
            <a:ext cx="3491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SkyDrive: 200 M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Dropbox: 100 M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Google Drive: numerous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Apple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iCloud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: countless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Box.com: 14 M users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5" cstate="print"/>
          <a:srcRect t="35699" b="37001"/>
          <a:stretch>
            <a:fillRect/>
          </a:stretch>
        </p:blipFill>
        <p:spPr bwMode="auto">
          <a:xfrm>
            <a:off x="582737" y="4594760"/>
            <a:ext cx="5069383" cy="778456"/>
          </a:xfrm>
          <a:prstGeom prst="rect">
            <a:avLst/>
          </a:prstGeom>
          <a:noFill/>
        </p:spPr>
      </p:pic>
      <p:pic>
        <p:nvPicPr>
          <p:cNvPr id="12" name="Picture 1" descr="C:\Users\fantasy080\AppData\Roaming\Tencent\Users\69900639\QQ\WinTemp\RichOle\SF2}DTSYBE(TH3S{Z$I5B`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42" y="5589239"/>
            <a:ext cx="815234" cy="8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843581" y="5626819"/>
            <a:ext cx="737928" cy="7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19" y="5706796"/>
            <a:ext cx="593253" cy="6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fantasy080\AppData\Roaming\Tencent\Users\69900639\QQ\WinTemp\RichOle\]3{(D(S_J66RL3)W$`}EOF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27" y="5669230"/>
            <a:ext cx="650761" cy="6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34" y="5669230"/>
            <a:ext cx="649242" cy="6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2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Same Target</a:t>
            </a:r>
            <a:endParaRPr lang="zh-CN" altLang="en-US" sz="2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7571183" cy="96361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Provide Internet users with a convenient &amp; reliable solution to store and share data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From anywhere, on any device, at any 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4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987" y="2819566"/>
            <a:ext cx="4502245" cy="27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http://img1.gtimg.com/digi/pics/hv1/10/95/919/59782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6" y="3136690"/>
            <a:ext cx="1000404" cy="7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g0.pconline.com.cn/pconline/1112/06/2610483_3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2395" r="32870" b="5235"/>
          <a:stretch/>
        </p:blipFill>
        <p:spPr bwMode="auto">
          <a:xfrm flipH="1">
            <a:off x="3923928" y="5663795"/>
            <a:ext cx="360040" cy="6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4851" r="30050" b="13250"/>
          <a:stretch/>
        </p:blipFill>
        <p:spPr>
          <a:xfrm>
            <a:off x="1267940" y="4005064"/>
            <a:ext cx="567756" cy="898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4184" r="25746" b="4182"/>
          <a:stretch/>
        </p:blipFill>
        <p:spPr>
          <a:xfrm>
            <a:off x="5204034" y="5591787"/>
            <a:ext cx="664110" cy="86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21035" r="38975" b="21035"/>
          <a:stretch/>
        </p:blipFill>
        <p:spPr>
          <a:xfrm flipH="1">
            <a:off x="6064402" y="5589240"/>
            <a:ext cx="399572" cy="832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8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0.05087 0.05578 0.10191 0.11203 0.13663 0.14583 C 0.17135 0.1794 0.20798 0.20254 0.20798 0.20277 L 0.20798 0.20254 C 0.20868 0.20277 0.21128 0.20393 0.2118 0.20463 C 0.21267 0.20555 0.21232 0.20625 0.2118 0.207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69329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Dropbox is the Market Leader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72208"/>
            <a:ext cx="8709680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 Over 100 M users who store/update 1 billion files per day!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 In average, $4.8 revenue per user every year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How can Dropbox compete with so many market giants?</a:t>
            </a:r>
          </a:p>
          <a:p>
            <a:pPr marL="0" indent="0">
              <a:buNone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2" cstate="print"/>
          <a:srcRect t="35699" b="37001"/>
          <a:stretch>
            <a:fillRect/>
          </a:stretch>
        </p:blipFill>
        <p:spPr bwMode="auto">
          <a:xfrm>
            <a:off x="1547664" y="908720"/>
            <a:ext cx="3037742" cy="466477"/>
          </a:xfrm>
          <a:prstGeom prst="rect">
            <a:avLst/>
          </a:prstGeom>
          <a:noFill/>
        </p:spPr>
      </p:pic>
      <p:pic>
        <p:nvPicPr>
          <p:cNvPr id="6" name="Picture 1" descr="C:\Users\fantasy080\AppData\Roaming\Tencent\Users\69900639\QQ\WinTemp\RichOle\SF2}DTSYBE(TH3S{Z$I5B`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7" y="908720"/>
            <a:ext cx="49869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4768667" y="946299"/>
            <a:ext cx="451405" cy="4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21" y="985236"/>
            <a:ext cx="362904" cy="3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fantasy080\AppData\Roaming\Tencent\Users\69900639\QQ\WinTemp\RichOle\]3{(D(S_J66RL3)W$`}EOF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37" y="988710"/>
            <a:ext cx="398083" cy="4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2" y="988710"/>
            <a:ext cx="397154" cy="3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2143798" y="764704"/>
            <a:ext cx="713416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27984" y="3429000"/>
            <a:ext cx="4059712" cy="3024336"/>
            <a:chOff x="3851920" y="3284984"/>
            <a:chExt cx="3011007" cy="2605489"/>
          </a:xfrm>
        </p:grpSpPr>
        <p:pic>
          <p:nvPicPr>
            <p:cNvPr id="13" name="Picture 2" descr="http://www.techsupportalert.com/files/images/pc_freeware/disk_and_file_utilities/binarypatch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284984"/>
              <a:ext cx="3011007" cy="258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tso.so/wp-content/uploads/2011/11/winzip-logo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22" y="5404419"/>
              <a:ext cx="648072" cy="486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6258858" y="4933010"/>
              <a:ext cx="0" cy="3994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" y="3429000"/>
            <a:ext cx="34353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7"/>
          <p:cNvSpPr txBox="1"/>
          <p:nvPr/>
        </p:nvSpPr>
        <p:spPr>
          <a:xfrm>
            <a:off x="6300192" y="2996952"/>
            <a:ext cx="2372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baseline="-250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Delta sync</a:t>
            </a:r>
          </a:p>
          <a:p>
            <a:pPr algn="ctr"/>
            <a:r>
              <a:rPr lang="en-US" altLang="zh-CN" sz="3200" b="1" baseline="-250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+ compression</a:t>
            </a:r>
          </a:p>
          <a:p>
            <a:pPr algn="ctr"/>
            <a:r>
              <a:rPr lang="en-US" altLang="zh-CN" sz="3200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altLang="zh-CN" sz="3200" b="1" u="sng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Saving traffic</a:t>
            </a:r>
            <a:endParaRPr lang="zh-CN" altLang="en-US" sz="3200" b="1" u="sng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118904" y="5488389"/>
            <a:ext cx="237297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aseline="-250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Easy scalability &amp; high reliability</a:t>
            </a:r>
            <a:endParaRPr lang="zh-CN" altLang="en-US" sz="3200" b="1" baseline="-25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6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Saving traffic: Dropbox </a:t>
            </a:r>
            <a:r>
              <a:rPr lang="en-US" altLang="zh-CN" sz="3600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vs.</a:t>
            </a: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Others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7"/>
            <a:ext cx="8712968" cy="7200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 simple example: append 100 MB of identical characters, </a:t>
            </a:r>
            <a:r>
              <a:rPr lang="en-US" altLang="zh-CN" sz="2800" i="1" dirty="0" smtClean="0">
                <a:latin typeface="微软雅黑" pitchFamily="34" charset="-122"/>
                <a:ea typeface="微软雅黑" pitchFamily="34" charset="-122"/>
              </a:rPr>
              <a:t>e.g.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+mj-lt"/>
                <a:ea typeface="微软雅黑" pitchFamily="34" charset="-122"/>
              </a:rPr>
              <a:t>‘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800" dirty="0" smtClean="0">
                <a:ea typeface="微软雅黑" pitchFamily="34" charset="-122"/>
              </a:rPr>
              <a:t>‘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, to an existing file in the sync folder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4" cstate="print"/>
          <a:srcRect t="35699" b="37001"/>
          <a:stretch>
            <a:fillRect/>
          </a:stretch>
        </p:blipFill>
        <p:spPr bwMode="auto">
          <a:xfrm>
            <a:off x="2123728" y="2495000"/>
            <a:ext cx="5069383" cy="778456"/>
          </a:xfrm>
          <a:prstGeom prst="rect">
            <a:avLst/>
          </a:prstGeom>
          <a:noFill/>
        </p:spPr>
      </p:pic>
      <p:sp>
        <p:nvSpPr>
          <p:cNvPr id="5" name="下箭头 4"/>
          <p:cNvSpPr/>
          <p:nvPr/>
        </p:nvSpPr>
        <p:spPr>
          <a:xfrm>
            <a:off x="2627784" y="3573016"/>
            <a:ext cx="144016" cy="9361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3563888" y="3573016"/>
            <a:ext cx="144016" cy="158417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572000" y="3573016"/>
            <a:ext cx="144016" cy="9361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5508104" y="3573016"/>
            <a:ext cx="144016" cy="158417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6516216" y="3573016"/>
            <a:ext cx="144016" cy="9361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79712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 100 MB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3928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 100 MB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68144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 100 MB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32040" y="53639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 100 MB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03848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 KB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7544" y="466533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 traffic:</a:t>
            </a:r>
            <a:endParaRPr lang="zh-CN" altLang="en-US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73312" y="5818832"/>
            <a:ext cx="5069383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 is really good at saving traffic!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3"/>
    </mc:Choice>
    <mc:Fallback xmlns="">
      <p:transition spd="slow" advTm="3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6" grpId="0"/>
      <p:bldP spid="23" grpId="0"/>
      <p:bldP spid="24" grpId="0"/>
      <p:bldP spid="25" grpId="0"/>
      <p:bldP spid="26" grpId="0"/>
      <p:bldP spid="27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753"/>
            <a:ext cx="8435280" cy="748979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So, I rely on Dropbox more and more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745231" y="1298378"/>
            <a:ext cx="6819133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To do a lot of </a:t>
            </a:r>
            <a:r>
              <a:rPr lang="en-US" altLang="zh-CN" sz="2400" i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advanced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things</a:t>
            </a:r>
          </a:p>
        </p:txBody>
      </p:sp>
      <p:pic>
        <p:nvPicPr>
          <p:cNvPr id="14" name="Picture 4" descr="http://www.the-cloudcomputing.com/image-of/Cloud-Database-cloudcomputinginc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935" y="4175385"/>
            <a:ext cx="2376264" cy="1710328"/>
          </a:xfrm>
          <a:prstGeom prst="rect">
            <a:avLst/>
          </a:prstGeom>
          <a:noFill/>
        </p:spPr>
      </p:pic>
      <p:sp>
        <p:nvSpPr>
          <p:cNvPr id="15" name="TextBox 9"/>
          <p:cNvSpPr txBox="1"/>
          <p:nvPr/>
        </p:nvSpPr>
        <p:spPr>
          <a:xfrm>
            <a:off x="1406838" y="3484891"/>
            <a:ext cx="323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Periodical data collecting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611560" y="58440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Database hosting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4886777" y="3477090"/>
            <a:ext cx="38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Collaborative document editing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5940152" y="585335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Frequent, short data updates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!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9528"/>
            <a:ext cx="1291698" cy="152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 descr="http://www.iconpng.com/png/rrze/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31" y="4305182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9"/>
          <p:cNvSpPr txBox="1"/>
          <p:nvPr/>
        </p:nvSpPr>
        <p:spPr>
          <a:xfrm>
            <a:off x="3239852" y="584406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File download</a:t>
            </a:r>
          </a:p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(directly)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9" y="1844824"/>
            <a:ext cx="1421661" cy="148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 descr="http://www.qcaoyuanjian.cn/_img01/downs/thumb/sy_201101150048117467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7015" r="11192"/>
          <a:stretch/>
        </p:blipFill>
        <p:spPr bwMode="auto">
          <a:xfrm>
            <a:off x="5953605" y="1911738"/>
            <a:ext cx="1610760" cy="13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2.ece.ohio-state.edu/~ekici/images/mw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2221" y="1915260"/>
            <a:ext cx="2285803" cy="127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87733"/>
            <a:ext cx="8640960" cy="748979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But, this time Dropbox let me down …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8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323528" y="836713"/>
            <a:ext cx="7643193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For example: periodically collect 1 MB of data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9" y="2775542"/>
            <a:ext cx="1057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下箭头 26"/>
          <p:cNvSpPr/>
          <p:nvPr/>
        </p:nvSpPr>
        <p:spPr>
          <a:xfrm>
            <a:off x="1331640" y="2051667"/>
            <a:ext cx="87296" cy="64807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5"/>
          <p:cNvSpPr txBox="1"/>
          <p:nvPr/>
        </p:nvSpPr>
        <p:spPr>
          <a:xfrm>
            <a:off x="683568" y="21863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 MB</a:t>
            </a:r>
            <a:endParaRPr lang="zh-CN" altLang="en-US" dirty="0"/>
          </a:p>
        </p:txBody>
      </p:sp>
      <p:pic>
        <p:nvPicPr>
          <p:cNvPr id="29" name="图片 28" descr="C:\Users\fantasy080\AppData\Roaming\Tencent\Users\69900639\QQ\WinTemp\RichOle\ZBIZA]_ZE3Y$YP4J2F86A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3" b="67831"/>
          <a:stretch/>
        </p:blipFill>
        <p:spPr bwMode="auto">
          <a:xfrm>
            <a:off x="2915816" y="1844824"/>
            <a:ext cx="1531954" cy="764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椭圆 29"/>
          <p:cNvSpPr/>
          <p:nvPr/>
        </p:nvSpPr>
        <p:spPr>
          <a:xfrm>
            <a:off x="2843808" y="3059779"/>
            <a:ext cx="172819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Internet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1" name="圆角右箭头 30"/>
          <p:cNvSpPr/>
          <p:nvPr/>
        </p:nvSpPr>
        <p:spPr>
          <a:xfrm rot="16200000" flipV="1">
            <a:off x="2483767" y="2051667"/>
            <a:ext cx="936105" cy="1944216"/>
          </a:xfrm>
          <a:prstGeom prst="bentArrow">
            <a:avLst>
              <a:gd name="adj1" fmla="val 16135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50000"/>
              <a:alpha val="77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1973398" y="3482535"/>
            <a:ext cx="123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45 MB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891819"/>
            <a:ext cx="3444543" cy="1960048"/>
          </a:xfrm>
          <a:prstGeom prst="rect">
            <a:avLst/>
          </a:prstGeom>
        </p:spPr>
      </p:pic>
      <p:pic>
        <p:nvPicPr>
          <p:cNvPr id="34" name="Picture 2" descr="http://www.kx086.com/pic/userfiles/image/2011/09/16/2011091603510223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1595"/>
          <a:stretch/>
        </p:blipFill>
        <p:spPr bwMode="auto">
          <a:xfrm>
            <a:off x="1004203" y="4293096"/>
            <a:ext cx="13397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接箭头连接符 34"/>
          <p:cNvCxnSpPr/>
          <p:nvPr/>
        </p:nvCxnSpPr>
        <p:spPr>
          <a:xfrm>
            <a:off x="2444363" y="4689140"/>
            <a:ext cx="60486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下箭头 35"/>
          <p:cNvSpPr/>
          <p:nvPr/>
        </p:nvSpPr>
        <p:spPr>
          <a:xfrm>
            <a:off x="254266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266038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278497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290270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302042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3138154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326274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338046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>
            <a:off x="350505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44"/>
          <p:cNvSpPr/>
          <p:nvPr/>
        </p:nvSpPr>
        <p:spPr>
          <a:xfrm>
            <a:off x="362278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>
            <a:off x="374736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下箭头 46"/>
          <p:cNvSpPr/>
          <p:nvPr/>
        </p:nvSpPr>
        <p:spPr>
          <a:xfrm>
            <a:off x="386509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>
            <a:off x="398282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/>
        </p:nvSpPr>
        <p:spPr>
          <a:xfrm>
            <a:off x="410054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49"/>
          <p:cNvSpPr/>
          <p:nvPr/>
        </p:nvSpPr>
        <p:spPr>
          <a:xfrm>
            <a:off x="422513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434286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下箭头 51"/>
          <p:cNvSpPr/>
          <p:nvPr/>
        </p:nvSpPr>
        <p:spPr>
          <a:xfrm>
            <a:off x="44868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下箭头 52"/>
          <p:cNvSpPr/>
          <p:nvPr/>
        </p:nvSpPr>
        <p:spPr>
          <a:xfrm>
            <a:off x="46046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>
            <a:off x="472918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下箭头 54"/>
          <p:cNvSpPr/>
          <p:nvPr/>
        </p:nvSpPr>
        <p:spPr>
          <a:xfrm>
            <a:off x="484691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下箭头 55"/>
          <p:cNvSpPr/>
          <p:nvPr/>
        </p:nvSpPr>
        <p:spPr>
          <a:xfrm>
            <a:off x="496464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下箭头 56"/>
          <p:cNvSpPr/>
          <p:nvPr/>
        </p:nvSpPr>
        <p:spPr>
          <a:xfrm>
            <a:off x="508237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下箭头 57"/>
          <p:cNvSpPr/>
          <p:nvPr/>
        </p:nvSpPr>
        <p:spPr>
          <a:xfrm>
            <a:off x="520695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下箭头 58"/>
          <p:cNvSpPr/>
          <p:nvPr/>
        </p:nvSpPr>
        <p:spPr>
          <a:xfrm>
            <a:off x="532468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下箭头 59"/>
          <p:cNvSpPr/>
          <p:nvPr/>
        </p:nvSpPr>
        <p:spPr>
          <a:xfrm>
            <a:off x="544926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下箭头 60"/>
          <p:cNvSpPr/>
          <p:nvPr/>
        </p:nvSpPr>
        <p:spPr>
          <a:xfrm>
            <a:off x="556699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下箭头 61"/>
          <p:cNvSpPr/>
          <p:nvPr/>
        </p:nvSpPr>
        <p:spPr>
          <a:xfrm>
            <a:off x="5691582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下箭头 62"/>
          <p:cNvSpPr/>
          <p:nvPr/>
        </p:nvSpPr>
        <p:spPr>
          <a:xfrm>
            <a:off x="580930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下箭头 63"/>
          <p:cNvSpPr/>
          <p:nvPr/>
        </p:nvSpPr>
        <p:spPr>
          <a:xfrm>
            <a:off x="592703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下箭头 64"/>
          <p:cNvSpPr/>
          <p:nvPr/>
        </p:nvSpPr>
        <p:spPr>
          <a:xfrm>
            <a:off x="604476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下箭头 65"/>
          <p:cNvSpPr/>
          <p:nvPr/>
        </p:nvSpPr>
        <p:spPr>
          <a:xfrm>
            <a:off x="616934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>
            <a:off x="62870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下箭头 67"/>
          <p:cNvSpPr/>
          <p:nvPr/>
        </p:nvSpPr>
        <p:spPr>
          <a:xfrm>
            <a:off x="64048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652253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>
            <a:off x="664711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下箭头 70"/>
          <p:cNvSpPr/>
          <p:nvPr/>
        </p:nvSpPr>
        <p:spPr>
          <a:xfrm>
            <a:off x="676484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下箭头 71"/>
          <p:cNvSpPr/>
          <p:nvPr/>
        </p:nvSpPr>
        <p:spPr>
          <a:xfrm>
            <a:off x="688257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下箭头 72"/>
          <p:cNvSpPr/>
          <p:nvPr/>
        </p:nvSpPr>
        <p:spPr>
          <a:xfrm>
            <a:off x="700029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下箭头 73"/>
          <p:cNvSpPr/>
          <p:nvPr/>
        </p:nvSpPr>
        <p:spPr>
          <a:xfrm>
            <a:off x="712488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下箭头 74"/>
          <p:cNvSpPr/>
          <p:nvPr/>
        </p:nvSpPr>
        <p:spPr>
          <a:xfrm>
            <a:off x="724261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下箭头 75"/>
          <p:cNvSpPr/>
          <p:nvPr/>
        </p:nvSpPr>
        <p:spPr>
          <a:xfrm>
            <a:off x="736719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下箭头 76"/>
          <p:cNvSpPr/>
          <p:nvPr/>
        </p:nvSpPr>
        <p:spPr>
          <a:xfrm>
            <a:off x="748492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下箭头 77"/>
          <p:cNvSpPr/>
          <p:nvPr/>
        </p:nvSpPr>
        <p:spPr>
          <a:xfrm>
            <a:off x="760950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下箭头 78"/>
          <p:cNvSpPr/>
          <p:nvPr/>
        </p:nvSpPr>
        <p:spPr>
          <a:xfrm>
            <a:off x="772723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>
            <a:off x="784496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下箭头 80"/>
          <p:cNvSpPr/>
          <p:nvPr/>
        </p:nvSpPr>
        <p:spPr>
          <a:xfrm>
            <a:off x="796269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下箭头 81"/>
          <p:cNvSpPr/>
          <p:nvPr/>
        </p:nvSpPr>
        <p:spPr>
          <a:xfrm>
            <a:off x="80872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下箭头 82"/>
          <p:cNvSpPr/>
          <p:nvPr/>
        </p:nvSpPr>
        <p:spPr>
          <a:xfrm>
            <a:off x="82050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55"/>
          <p:cNvSpPr txBox="1"/>
          <p:nvPr/>
        </p:nvSpPr>
        <p:spPr>
          <a:xfrm>
            <a:off x="4028539" y="3923764"/>
            <a:ext cx="30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Frequent, short data updates</a:t>
            </a:r>
            <a:endParaRPr lang="zh-CN" altLang="en-US" b="1" dirty="0"/>
          </a:p>
        </p:txBody>
      </p:sp>
      <p:sp>
        <p:nvSpPr>
          <p:cNvPr id="85" name="下箭头 84"/>
          <p:cNvSpPr/>
          <p:nvPr/>
        </p:nvSpPr>
        <p:spPr>
          <a:xfrm>
            <a:off x="2717106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下箭头 85"/>
          <p:cNvSpPr/>
          <p:nvPr/>
        </p:nvSpPr>
        <p:spPr>
          <a:xfrm>
            <a:off x="3092435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下箭头 86"/>
          <p:cNvSpPr/>
          <p:nvPr/>
        </p:nvSpPr>
        <p:spPr>
          <a:xfrm>
            <a:off x="3596491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>
            <a:off x="3971820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下箭头 88"/>
          <p:cNvSpPr/>
          <p:nvPr/>
        </p:nvSpPr>
        <p:spPr>
          <a:xfrm>
            <a:off x="4388432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下箭头 89"/>
          <p:cNvSpPr/>
          <p:nvPr/>
        </p:nvSpPr>
        <p:spPr>
          <a:xfrm>
            <a:off x="4763761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下箭头 90"/>
          <p:cNvSpPr/>
          <p:nvPr/>
        </p:nvSpPr>
        <p:spPr>
          <a:xfrm>
            <a:off x="5267817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5643146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6116771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下箭头 93"/>
          <p:cNvSpPr/>
          <p:nvPr/>
        </p:nvSpPr>
        <p:spPr>
          <a:xfrm>
            <a:off x="6651258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下箭头 94"/>
          <p:cNvSpPr/>
          <p:nvPr/>
        </p:nvSpPr>
        <p:spPr>
          <a:xfrm>
            <a:off x="7155314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下箭头 95"/>
          <p:cNvSpPr/>
          <p:nvPr/>
        </p:nvSpPr>
        <p:spPr>
          <a:xfrm>
            <a:off x="7587362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下箭头 96"/>
          <p:cNvSpPr/>
          <p:nvPr/>
        </p:nvSpPr>
        <p:spPr>
          <a:xfrm>
            <a:off x="8132995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0"/>
          <p:cNvSpPr txBox="1"/>
          <p:nvPr/>
        </p:nvSpPr>
        <p:spPr>
          <a:xfrm>
            <a:off x="3545628" y="5805264"/>
            <a:ext cx="408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Network traffic for data synchronization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extBox 71"/>
          <p:cNvSpPr txBox="1"/>
          <p:nvPr/>
        </p:nvSpPr>
        <p:spPr>
          <a:xfrm>
            <a:off x="8565043" y="4499828"/>
            <a:ext cx="6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sz="1400" dirty="0"/>
          </a:p>
        </p:txBody>
      </p:sp>
      <p:sp>
        <p:nvSpPr>
          <p:cNvPr id="100" name="圆角矩形标注 99"/>
          <p:cNvSpPr/>
          <p:nvPr/>
        </p:nvSpPr>
        <p:spPr>
          <a:xfrm>
            <a:off x="107504" y="5301209"/>
            <a:ext cx="2048828" cy="936103"/>
          </a:xfrm>
          <a:prstGeom prst="wedgeRoundRectCallout">
            <a:avLst>
              <a:gd name="adj1" fmla="val 73493"/>
              <a:gd name="adj2" fmla="val -6816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</a:rPr>
              <a:t>Session maintenance traffic  </a:t>
            </a:r>
            <a:r>
              <a:rPr lang="en-US" altLang="zh-CN" b="1" i="1" dirty="0" smtClean="0">
                <a:solidFill>
                  <a:srgbClr val="FF0000"/>
                </a:solidFill>
              </a:rPr>
              <a:t>far exceeds </a:t>
            </a:r>
            <a:r>
              <a:rPr lang="en-US" altLang="zh-CN" sz="1600" dirty="0" smtClean="0">
                <a:solidFill>
                  <a:schemeClr val="tx1"/>
                </a:solidFill>
              </a:rPr>
              <a:t>real data update size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3981" y="6207695"/>
            <a:ext cx="470203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Traffic Overuse Problem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5"/>
          <p:cNvSpPr txBox="1"/>
          <p:nvPr/>
        </p:nvSpPr>
        <p:spPr>
          <a:xfrm>
            <a:off x="2339752" y="13314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 MB?</a:t>
            </a:r>
            <a:endParaRPr lang="zh-CN" altLang="en-US" b="1" dirty="0"/>
          </a:p>
        </p:txBody>
      </p:sp>
      <p:sp>
        <p:nvSpPr>
          <p:cNvPr id="102" name="TextBox 5"/>
          <p:cNvSpPr txBox="1"/>
          <p:nvPr/>
        </p:nvSpPr>
        <p:spPr>
          <a:xfrm>
            <a:off x="3923928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</a:t>
            </a:r>
            <a:r>
              <a:rPr lang="en-US" altLang="zh-CN" b="1" dirty="0" smtClean="0"/>
              <a:t> MB?</a:t>
            </a:r>
            <a:endParaRPr lang="zh-CN" altLang="en-US" b="1" dirty="0"/>
          </a:p>
        </p:txBody>
      </p:sp>
      <p:sp>
        <p:nvSpPr>
          <p:cNvPr id="103" name="TextBox 5"/>
          <p:cNvSpPr txBox="1"/>
          <p:nvPr/>
        </p:nvSpPr>
        <p:spPr>
          <a:xfrm>
            <a:off x="5436095" y="1340768"/>
            <a:ext cx="9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10 MB?</a:t>
            </a:r>
            <a:endParaRPr lang="zh-CN" altLang="en-US" b="1" dirty="0"/>
          </a:p>
        </p:txBody>
      </p:sp>
      <p:sp>
        <p:nvSpPr>
          <p:cNvPr id="104" name="TextBox 5"/>
          <p:cNvSpPr txBox="1"/>
          <p:nvPr/>
        </p:nvSpPr>
        <p:spPr>
          <a:xfrm>
            <a:off x="7439205" y="873549"/>
            <a:ext cx="159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(1 KB/ 5 sec)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45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 animBg="1"/>
      <p:bldP spid="31" grpId="0" animBg="1"/>
      <p:bldP spid="32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 animBg="1"/>
      <p:bldP spid="3" grpId="0" animBg="1"/>
      <p:bldP spid="101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19781"/>
            <a:ext cx="8640960" cy="1014514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Not only Traffic Overuse, </a:t>
            </a:r>
            <a:b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but also </a:t>
            </a:r>
            <a:r>
              <a:rPr lang="en-US" altLang="zh-CN" sz="3600" u="sng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Computaion</a:t>
            </a:r>
            <a:r>
              <a:rPr lang="en-US" altLang="zh-CN" sz="36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Overuse</a:t>
            </a:r>
            <a:endParaRPr lang="zh-CN" altLang="en-US" sz="3600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9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467544" y="1874442"/>
            <a:ext cx="7643193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Frequent, short data updates also lead to 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19672" y="5199583"/>
            <a:ext cx="568863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Computation Overuse Problem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56" y="2708920"/>
            <a:ext cx="40515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Box 12"/>
          <p:cNvSpPr txBox="1"/>
          <p:nvPr/>
        </p:nvSpPr>
        <p:spPr>
          <a:xfrm>
            <a:off x="4696904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Dropbox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2752688" y="2564904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043607" y="5818985"/>
            <a:ext cx="6912769" cy="546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CPU utilization grows as the file size increases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463658" y="3825044"/>
            <a:ext cx="2268582" cy="17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5669012" y="3293745"/>
            <a:ext cx="1063228" cy="161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6876256" y="3604954"/>
            <a:ext cx="168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4 MB: 35%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6876256" y="3068960"/>
            <a:ext cx="168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8</a:t>
            </a:r>
            <a:r>
              <a:rPr lang="en-US" altLang="zh-CN" sz="2000" dirty="0" smtClean="0">
                <a:solidFill>
                  <a:srgbClr val="FF0000"/>
                </a:solidFill>
              </a:rPr>
              <a:t> MB: 70%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63.7|6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</TotalTime>
  <Words>1219</Words>
  <Application>Microsoft Office PowerPoint</Application>
  <PresentationFormat>全屏显示(4:3)</PresentationFormat>
  <Paragraphs>216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Efficient Batched Synchronization in Dropbox-like Cloud Storage Services</vt:lpstr>
      <vt:lpstr>Outline</vt:lpstr>
      <vt:lpstr>Cloud Storage Service</vt:lpstr>
      <vt:lpstr>The Same Target</vt:lpstr>
      <vt:lpstr>Dropbox is the Market Leader</vt:lpstr>
      <vt:lpstr>Saving traffic: Dropbox vs. Others</vt:lpstr>
      <vt:lpstr>So, I rely on Dropbox more and more</vt:lpstr>
      <vt:lpstr>But, this time Dropbox let me down …</vt:lpstr>
      <vt:lpstr>Not only Traffic Overuse,  but also Computaion Overuse</vt:lpstr>
      <vt:lpstr>Question: Are these problems pervasive or nitpicking?</vt:lpstr>
      <vt:lpstr>Outline</vt:lpstr>
      <vt:lpstr>Deep Understanding of Dropbox</vt:lpstr>
      <vt:lpstr>Working Principle of Dropbox Client</vt:lpstr>
      <vt:lpstr>Outline</vt:lpstr>
      <vt:lpstr>UDS middleware</vt:lpstr>
      <vt:lpstr>UDS byte counter</vt:lpstr>
      <vt:lpstr>Real Effect of UDS</vt:lpstr>
      <vt:lpstr>Outline</vt:lpstr>
      <vt:lpstr>The story is not over yet …</vt:lpstr>
      <vt:lpstr>What if inotify reports more …</vt:lpstr>
      <vt:lpstr>Implementing inotify+</vt:lpstr>
      <vt:lpstr>inotify+    UDS+</vt:lpstr>
      <vt:lpstr>Modifying the Linux kernel …</vt:lpstr>
      <vt:lpstr>The End</vt:lpstr>
      <vt:lpstr>PowerPoint 演示文稿</vt:lpstr>
      <vt:lpstr>Other cloud storage services &amp; Operating systems</vt:lpstr>
      <vt:lpstr>Drawback of Our Research</vt:lpstr>
      <vt:lpstr>So the ThuCloudDisk project started … </vt:lpstr>
      <vt:lpstr>http://www.thucloud.com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基于云平台的新型互联网 内容分发技术</dc:title>
  <dc:creator>fantasy080</dc:creator>
  <cp:lastModifiedBy>Zhenhua Li</cp:lastModifiedBy>
  <cp:revision>527</cp:revision>
  <dcterms:created xsi:type="dcterms:W3CDTF">2013-01-03T14:38:15Z</dcterms:created>
  <dcterms:modified xsi:type="dcterms:W3CDTF">2013-12-11T17:13:43Z</dcterms:modified>
</cp:coreProperties>
</file>